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7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308" r:id="rId12"/>
    <p:sldId id="309" r:id="rId13"/>
    <p:sldId id="310" r:id="rId14"/>
    <p:sldId id="268" r:id="rId15"/>
    <p:sldId id="312" r:id="rId16"/>
    <p:sldId id="271" r:id="rId17"/>
    <p:sldId id="272" r:id="rId18"/>
    <p:sldId id="273" r:id="rId19"/>
    <p:sldId id="274" r:id="rId20"/>
    <p:sldId id="311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6" r:id="rId31"/>
    <p:sldId id="288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07" r:id="rId44"/>
    <p:sldId id="299" r:id="rId45"/>
    <p:sldId id="304" r:id="rId46"/>
    <p:sldId id="305" r:id="rId47"/>
    <p:sldId id="306" r:id="rId48"/>
    <p:sldId id="303" r:id="rId49"/>
    <p:sldId id="301" r:id="rId5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F224A001-78C1-458A-895A-BA55EC287533}">
          <p14:sldIdLst/>
        </p14:section>
        <p14:section name="Abschnitt ohne Titel" id="{3C0B298B-4F82-4398-BE51-2F82FA2BEDB5}">
          <p14:sldIdLst/>
        </p14:section>
        <p14:section name="Abschnitt ohne Titel" id="{53B54B61-B14C-41C1-B7A0-BC7ECBE84C17}">
          <p14:sldIdLst>
            <p14:sldId id="256"/>
            <p14:sldId id="270"/>
            <p14:sldId id="258"/>
            <p14:sldId id="261"/>
            <p14:sldId id="262"/>
            <p14:sldId id="263"/>
            <p14:sldId id="264"/>
            <p14:sldId id="265"/>
            <p14:sldId id="266"/>
            <p14:sldId id="267"/>
            <p14:sldId id="308"/>
            <p14:sldId id="309"/>
            <p14:sldId id="310"/>
            <p14:sldId id="268"/>
            <p14:sldId id="312"/>
            <p14:sldId id="271"/>
            <p14:sldId id="272"/>
            <p14:sldId id="273"/>
            <p14:sldId id="274"/>
            <p14:sldId id="311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4"/>
            <p14:sldId id="286"/>
            <p14:sldId id="288"/>
            <p14:sldId id="287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307"/>
            <p14:sldId id="299"/>
            <p14:sldId id="304"/>
            <p14:sldId id="305"/>
            <p14:sldId id="306"/>
            <p14:sldId id="303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73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22"/>
    </p:cViewPr>
  </p:sorterViewPr>
  <p:notesViewPr>
    <p:cSldViewPr>
      <p:cViewPr>
        <p:scale>
          <a:sx n="100" d="100"/>
          <a:sy n="100" d="100"/>
        </p:scale>
        <p:origin x="-177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CH" smtClean="0"/>
              <a:t>Family Business 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71D09-D883-4AB7-8964-0FB239796DA8}" type="datetimeFigureOut">
              <a:rPr lang="de-CH" smtClean="0"/>
              <a:t>02.10.2014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00B5B-07A5-4B81-95E0-9795BB2C89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357516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CH" smtClean="0"/>
              <a:t>Family Business 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2F677-49FF-4FDD-B2E5-BA0A1FC2C5AE}" type="datetimeFigureOut">
              <a:rPr lang="de-CH" smtClean="0"/>
              <a:t>02.10.2014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D53B-9B91-4BFA-BE38-80043815F8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3413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9513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1124744" y="4427984"/>
            <a:ext cx="5486400" cy="4114800"/>
          </a:xfrm>
        </p:spPr>
        <p:txBody>
          <a:bodyPr/>
          <a:lstStyle/>
          <a:p>
            <a:endParaRPr lang="de-CH" u="sng" smtClean="0">
              <a:latin typeface="Calibri" pitchFamily="34" charset="0"/>
            </a:endParaRPr>
          </a:p>
          <a:p>
            <a:endParaRPr lang="de-CH" u="sng" smtClean="0">
              <a:latin typeface="Calibri" pitchFamily="34" charset="0"/>
            </a:endParaRPr>
          </a:p>
          <a:p>
            <a:endParaRPr lang="de-CH" u="sng">
              <a:latin typeface="Calibri" pitchFamily="34" charset="0"/>
            </a:endParaRPr>
          </a:p>
          <a:p>
            <a:pPr marL="363538"/>
            <a:r>
              <a:rPr lang="de-CH" u="sng" smtClean="0">
                <a:latin typeface="Calibri" pitchFamily="34" charset="0"/>
              </a:rPr>
              <a:t>Inhaltsübersicht</a:t>
            </a:r>
          </a:p>
          <a:p>
            <a:pPr marL="363538"/>
            <a:endParaRPr lang="de-CH">
              <a:latin typeface="Calibri" pitchFamily="34" charset="0"/>
            </a:endParaRPr>
          </a:p>
          <a:p>
            <a:pPr marL="592138" indent="-228600"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Family Business</a:t>
            </a:r>
          </a:p>
          <a:p>
            <a:pPr marL="592138" indent="-2286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592138" indent="-228600"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Steuerrecht</a:t>
            </a:r>
          </a:p>
          <a:p>
            <a:pPr marL="592138" indent="-2286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592138" indent="-228600"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Vertrags- und Gesellschaftsrecht</a:t>
            </a:r>
          </a:p>
          <a:p>
            <a:pPr marL="592138" indent="-2286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592138" indent="-228600"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Familienrecht</a:t>
            </a:r>
          </a:p>
          <a:p>
            <a:pPr marL="592138" indent="-2286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592138" indent="-228600"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Erbrecht</a:t>
            </a:r>
          </a:p>
          <a:p>
            <a:pPr marL="592138" indent="-2286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592138" indent="-228600"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Lösungspfade</a:t>
            </a:r>
          </a:p>
          <a:p>
            <a:pPr marL="363538"/>
            <a:endParaRPr lang="de-CH">
              <a:latin typeface="Calibri" pitchFamily="34" charset="0"/>
            </a:endParaRPr>
          </a:p>
          <a:p>
            <a:pPr marL="363538"/>
            <a:r>
              <a:rPr lang="de-CH" smtClean="0">
                <a:latin typeface="Calibri" pitchFamily="34" charset="0"/>
              </a:rPr>
              <a:t>Literaturauswahl</a:t>
            </a:r>
            <a:endParaRPr lang="de-CH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1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0120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10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11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12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13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14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15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16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17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18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19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9513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1124744" y="4427984"/>
            <a:ext cx="5486400" cy="4114800"/>
          </a:xfrm>
        </p:spPr>
        <p:txBody>
          <a:bodyPr/>
          <a:lstStyle/>
          <a:p>
            <a:endParaRPr lang="de-CH" u="sng" smtClean="0">
              <a:latin typeface="Calibri" pitchFamily="34" charset="0"/>
            </a:endParaRPr>
          </a:p>
          <a:p>
            <a:endParaRPr lang="de-CH" u="sng" smtClean="0">
              <a:latin typeface="Calibri" pitchFamily="34" charset="0"/>
            </a:endParaRPr>
          </a:p>
          <a:p>
            <a:endParaRPr lang="de-CH" u="sng">
              <a:latin typeface="Calibri" pitchFamily="34" charset="0"/>
            </a:endParaRPr>
          </a:p>
          <a:p>
            <a:pPr marL="363538"/>
            <a:r>
              <a:rPr lang="de-CH" u="sng" smtClean="0">
                <a:latin typeface="Calibri" pitchFamily="34" charset="0"/>
              </a:rPr>
              <a:t>Inhaltsübersicht</a:t>
            </a:r>
          </a:p>
          <a:p>
            <a:pPr marL="363538"/>
            <a:endParaRPr lang="de-CH">
              <a:latin typeface="Calibri" pitchFamily="34" charset="0"/>
            </a:endParaRPr>
          </a:p>
          <a:p>
            <a:pPr marL="592138" indent="-228600"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Family Business</a:t>
            </a:r>
          </a:p>
          <a:p>
            <a:pPr marL="592138" indent="-2286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592138" indent="-228600"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Steuerrecht</a:t>
            </a:r>
          </a:p>
          <a:p>
            <a:pPr marL="592138" indent="-2286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592138" indent="-228600"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Vertrags- und Gesellschaftsrecht</a:t>
            </a:r>
          </a:p>
          <a:p>
            <a:pPr marL="592138" indent="-2286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592138" indent="-228600"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Familienrecht</a:t>
            </a:r>
          </a:p>
          <a:p>
            <a:pPr marL="592138" indent="-2286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592138" indent="-228600"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Erbrecht</a:t>
            </a:r>
          </a:p>
          <a:p>
            <a:pPr marL="592138" indent="-2286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592138" indent="-228600"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Lösungspfade</a:t>
            </a:r>
          </a:p>
          <a:p>
            <a:pPr marL="363538"/>
            <a:endParaRPr lang="de-CH">
              <a:latin typeface="Calibri" pitchFamily="34" charset="0"/>
            </a:endParaRPr>
          </a:p>
          <a:p>
            <a:pPr marL="363538"/>
            <a:r>
              <a:rPr lang="de-CH" smtClean="0">
                <a:latin typeface="Calibri" pitchFamily="34" charset="0"/>
              </a:rPr>
              <a:t>Literaturauswahl</a:t>
            </a:r>
            <a:endParaRPr lang="de-CH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2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01204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20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21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22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23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24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25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26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27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28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29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3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30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31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32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33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34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35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36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37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38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39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4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40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41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42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43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44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45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46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47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48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49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5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6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7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8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D53B-9B91-4BFA-BE38-80043815F8C4}" type="slidenum">
              <a:rPr lang="de-CH" smtClean="0"/>
              <a:t>9</a:t>
            </a:fld>
            <a:endParaRPr lang="de-CH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CH" smtClean="0"/>
              <a:t>Family Business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89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92F1-1390-480F-B387-D09AE0623DED}" type="datetime1">
              <a:rPr lang="de-DE" smtClean="0"/>
              <a:t>02.10.2014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Family Business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C47-B9ED-4881-A55D-F73282F15C36}" type="datetime1">
              <a:rPr lang="de-DE" smtClean="0"/>
              <a:t>02.10.2014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Family Business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AB0-4FA1-4036-8B5C-80E88AEB548D}" type="datetime1">
              <a:rPr lang="de-DE" smtClean="0"/>
              <a:t>02.10.2014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Family Business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4DB6-7D23-4DF7-A85C-D6104633DD75}" type="datetime1">
              <a:rPr lang="de-DE" smtClean="0"/>
              <a:t>02.10.2014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Family Business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FF5F-0A6A-4E1B-9FDC-D2953AF76406}" type="datetime1">
              <a:rPr lang="de-DE" smtClean="0"/>
              <a:t>02.10.2014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Family Business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902C9-53E6-4362-9D00-BC7EA37E8843}" type="datetime1">
              <a:rPr lang="de-DE" smtClean="0"/>
              <a:t>02.10.2014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Family Business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3E04-EFAA-4510-83EB-003FFE397020}" type="datetime1">
              <a:rPr lang="de-DE" smtClean="0"/>
              <a:t>02.10.2014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Family Business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5311-6F74-4CD1-B889-291768F2E4B6}" type="datetime1">
              <a:rPr lang="de-DE" smtClean="0"/>
              <a:t>02.10.2014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Family Business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BEDB9-5C99-4A07-B1D4-C255D37B9C01}" type="datetime1">
              <a:rPr lang="de-DE" smtClean="0"/>
              <a:t>02.10.2014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Family Business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4E7B-CC9D-4A62-B58D-B5123CC1892C}" type="datetime1">
              <a:rPr lang="de-DE" smtClean="0"/>
              <a:t>02.10.2014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Family Business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82C1-1EBF-428B-B2D5-159733138D48}" type="datetime1">
              <a:rPr lang="de-DE" smtClean="0"/>
              <a:t>02.10.2014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Family Business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34E4F-9978-4587-862E-832C46B4BF68}" type="datetime1">
              <a:rPr lang="de-DE" smtClean="0"/>
              <a:t>02.10.2014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Family Business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899592" y="1700808"/>
            <a:ext cx="7584841" cy="2168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200" b="1">
                <a:latin typeface="Calibri" pitchFamily="34" charset="0"/>
              </a:rPr>
              <a:t>Weiterbildungstage des Schweizerischen Anwaltsverbands in Bern</a:t>
            </a:r>
          </a:p>
          <a:p>
            <a:r>
              <a:rPr lang="de-CH" sz="1200" b="1">
                <a:latin typeface="Calibri" pitchFamily="34" charset="0"/>
              </a:rPr>
              <a:t>12. - 13. September 2014</a:t>
            </a:r>
          </a:p>
          <a:p>
            <a:pPr marL="85725">
              <a:lnSpc>
                <a:spcPct val="150000"/>
              </a:lnSpc>
            </a:pPr>
            <a:endParaRPr lang="de-CH" sz="1200" smtClean="0">
              <a:latin typeface="Calibri" pitchFamily="34" charset="0"/>
            </a:endParaRPr>
          </a:p>
          <a:p>
            <a:pPr marL="85725">
              <a:lnSpc>
                <a:spcPct val="150000"/>
              </a:lnSpc>
            </a:pPr>
            <a:endParaRPr lang="de-CH" sz="1200" smtClean="0">
              <a:latin typeface="Calibri" pitchFamily="34" charset="0"/>
            </a:endParaRPr>
          </a:p>
          <a:p>
            <a:r>
              <a:rPr lang="de-CH" sz="2000" b="1" smtClean="0">
                <a:latin typeface="Calibri" pitchFamily="34" charset="0"/>
              </a:rPr>
              <a:t>Family </a:t>
            </a:r>
            <a:r>
              <a:rPr lang="de-CH" sz="2000" b="1">
                <a:latin typeface="Calibri" pitchFamily="34" charset="0"/>
              </a:rPr>
              <a:t>Business </a:t>
            </a:r>
            <a:r>
              <a:rPr lang="de-CH" sz="2000" b="1" smtClean="0">
                <a:latin typeface="Calibri" pitchFamily="34" charset="0"/>
              </a:rPr>
              <a:t>– </a:t>
            </a:r>
          </a:p>
          <a:p>
            <a:r>
              <a:rPr lang="de-CH" sz="800" b="1">
                <a:latin typeface="Calibri" pitchFamily="34" charset="0"/>
              </a:rPr>
              <a:t/>
            </a:r>
            <a:br>
              <a:rPr lang="de-CH" sz="800" b="1">
                <a:latin typeface="Calibri" pitchFamily="34" charset="0"/>
              </a:rPr>
            </a:br>
            <a:r>
              <a:rPr lang="de-CH" sz="2000" b="1">
                <a:latin typeface="Calibri" pitchFamily="34" charset="0"/>
              </a:rPr>
              <a:t>familien-, erb- und steuerrechtliche </a:t>
            </a:r>
            <a:r>
              <a:rPr lang="de-CH" sz="2000" b="1" smtClean="0">
                <a:latin typeface="Calibri" pitchFamily="34" charset="0"/>
              </a:rPr>
              <a:t>Aspekte</a:t>
            </a:r>
          </a:p>
          <a:p>
            <a:pPr marL="85725">
              <a:lnSpc>
                <a:spcPct val="150000"/>
              </a:lnSpc>
            </a:pPr>
            <a:endParaRPr lang="de-CH" sz="2000" b="1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</a:t>
            </a:fld>
            <a:endParaRPr lang="de-D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4287837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 descr="N:\OFFICE - STATIONARY\PAPIERE 16.12.2013\HM.Allemann_Brieffus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517232"/>
            <a:ext cx="5062537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9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55576" y="620688"/>
            <a:ext cx="6984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 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10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2.  Steuerrecht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Vorbemerkung: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Stets zu berücksichtigen. 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Aber Vorsicht vor einseitig fiskalisch orientierten Lösungen.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Alle Belange optimieren, nicht nur maximieren.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180975"/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5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55576" y="620688"/>
            <a:ext cx="6984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 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11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2.  Steuerrecht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Umwandlung einer Kollektivgesellschaft in eine AG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Leichter übertragbares Rechtskleid für das Unternehmen.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Steuerneutralität wenn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Fortbestand der Steuerpflicht in der Schweiz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Übernahme der Buchwerte gemäss Steuerbilanz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Überführung eines Betriebs oder Teilbetriebs auf eine juristische Person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Veräusserungssperrfrist 5 Jahre (DBG 19 II)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Vorsicht bei Immobiliengesellschaften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180975"/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55576" y="620688"/>
            <a:ext cx="6984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 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2.  Steuerrecht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Holdinggesellschaft für die Nachfolgelösung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Übertragung der Beteiligung an einer juristischen Person an eine Erben-Holding. 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Auszahlung der Miterben über ein Bankdarlehen. Dieses wird aus den Erträgen des übernommenen Unternehmens amortisiert.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Ziel: steuerfreier Kapitalgewinn.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Risiken: indirekte Teilliquidation, Transponierung, </a:t>
            </a:r>
            <a:r>
              <a:rPr lang="de-CH" err="1" smtClean="0">
                <a:latin typeface="Calibri" pitchFamily="34" charset="0"/>
              </a:rPr>
              <a:t>Debt</a:t>
            </a:r>
            <a:r>
              <a:rPr lang="de-CH" smtClean="0">
                <a:latin typeface="Calibri" pitchFamily="34" charset="0"/>
              </a:rPr>
              <a:t> Push Down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180975"/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2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55576" y="620688"/>
            <a:ext cx="6984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 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13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2.  Steuerrecht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Querbesteuerung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Verzichten Geschwister im Rahmen einer Erbteilung untereinander auf ihnen gesetzlich zustehende Erbanteile, so droht eine Querbesteuerung.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180975"/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620688"/>
            <a:ext cx="6984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14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3.  Vertrags- und Gesellschaftsrecht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Pro </a:t>
            </a:r>
            <a:r>
              <a:rPr lang="de-CH" err="1" smtClean="0">
                <a:latin typeface="Calibri" pitchFamily="34" charset="0"/>
              </a:rPr>
              <a:t>memoria</a:t>
            </a: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Einzelunternehmen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Personengesellschaften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juristische Personen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Gesellschaftsanteile, Aktien, ABV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Spaltung (kleinere Portionen)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Veräusserung nicht betriebsnotwendiger Aktiven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Holding für die Übernahmelösung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Auktionsverfahren bei 50:50-Blockade in einer AG (Organisationsmangel)</a:t>
            </a: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      </a:t>
            </a:r>
            <a:r>
              <a:rPr lang="de-CH" sz="1200" err="1" smtClean="0">
                <a:latin typeface="Calibri" pitchFamily="34" charset="0"/>
              </a:rPr>
              <a:t>BGE</a:t>
            </a:r>
            <a:r>
              <a:rPr lang="de-CH" sz="1200" smtClean="0">
                <a:latin typeface="Calibri" pitchFamily="34" charset="0"/>
              </a:rPr>
              <a:t> 138 III 294: richterlich angeordnete Versteigerung als Möglichkeit (vgl. </a:t>
            </a:r>
            <a:r>
              <a:rPr lang="de-CH" sz="1200" err="1" smtClean="0">
                <a:latin typeface="Calibri" pitchFamily="34" charset="0"/>
              </a:rPr>
              <a:t>SJZ</a:t>
            </a:r>
            <a:r>
              <a:rPr lang="de-CH" sz="1200" smtClean="0">
                <a:latin typeface="Calibri" pitchFamily="34" charset="0"/>
              </a:rPr>
              <a:t> 1993, S. 37)</a:t>
            </a:r>
          </a:p>
          <a:p>
            <a:pPr marL="180975">
              <a:lnSpc>
                <a:spcPct val="150000"/>
              </a:lnSpc>
            </a:pPr>
            <a:r>
              <a:rPr lang="de-CH" sz="1200">
                <a:latin typeface="Calibri" pitchFamily="34" charset="0"/>
              </a:rPr>
              <a:t>	</a:t>
            </a:r>
            <a:endParaRPr lang="de-CH" smtClean="0">
              <a:latin typeface="Calibri" pitchFamily="34" charset="0"/>
            </a:endParaRP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endParaRPr lang="de-CH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180975"/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</a:t>
            </a:r>
            <a:r>
              <a:rPr lang="de-CH" err="1" smtClean="0">
                <a:latin typeface="Calibri" pitchFamily="34" charset="0"/>
              </a:rPr>
              <a:t>Errungenschaftsbeteiligung</a:t>
            </a:r>
            <a:r>
              <a:rPr lang="de-CH" smtClean="0">
                <a:latin typeface="Calibri" pitchFamily="34" charset="0"/>
              </a:rPr>
              <a:t> (ZGB 196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Ausgangslage (ohne Ehevertrag)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Jeder Ehegatte kann </a:t>
            </a:r>
            <a:r>
              <a:rPr lang="de-CH" err="1" smtClean="0">
                <a:latin typeface="Calibri" pitchFamily="34" charset="0"/>
              </a:rPr>
              <a:t>Eigengut</a:t>
            </a:r>
            <a:r>
              <a:rPr lang="de-CH" smtClean="0">
                <a:latin typeface="Calibri" pitchFamily="34" charset="0"/>
              </a:rPr>
              <a:t> und Errungenschaft haben.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Erträge des Eigengutes fallen in die Errungenschaft. Dies gilt auch für industrielle, nicht aber für konjunkturelle Mehrwerte von Eigenguts-Unternehmen. Thesaurierte Erträge werden als industrielle Mehrwerte behandelt.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9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</a:t>
            </a:r>
            <a:r>
              <a:rPr lang="de-CH" err="1" smtClean="0">
                <a:latin typeface="Calibri" pitchFamily="34" charset="0"/>
              </a:rPr>
              <a:t>Errungenschaftsbeteiligung</a:t>
            </a:r>
            <a:r>
              <a:rPr lang="de-CH" smtClean="0">
                <a:latin typeface="Calibri" pitchFamily="34" charset="0"/>
              </a:rPr>
              <a:t> 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Unternehmen und ev. Erträge dem </a:t>
            </a:r>
            <a:r>
              <a:rPr lang="de-CH" err="1" smtClean="0">
                <a:latin typeface="Calibri" pitchFamily="34" charset="0"/>
              </a:rPr>
              <a:t>Eigengut</a:t>
            </a:r>
            <a:r>
              <a:rPr lang="de-CH" smtClean="0">
                <a:latin typeface="Calibri" pitchFamily="34" charset="0"/>
              </a:rPr>
              <a:t> zuweisen (ZGB 199)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Verschiebung von </a:t>
            </a:r>
            <a:r>
              <a:rPr lang="de-CH" err="1" smtClean="0">
                <a:latin typeface="Calibri" pitchFamily="34" charset="0"/>
              </a:rPr>
              <a:t>Errungenschaftsunternehmen</a:t>
            </a:r>
            <a:r>
              <a:rPr lang="de-CH" smtClean="0">
                <a:latin typeface="Calibri" pitchFamily="34" charset="0"/>
              </a:rPr>
              <a:t> in das </a:t>
            </a:r>
            <a:r>
              <a:rPr lang="de-CH" err="1" smtClean="0">
                <a:latin typeface="Calibri" pitchFamily="34" charset="0"/>
              </a:rPr>
              <a:t>Eigengut</a:t>
            </a:r>
            <a:r>
              <a:rPr lang="de-CH" smtClean="0">
                <a:latin typeface="Calibri" pitchFamily="34" charset="0"/>
              </a:rPr>
              <a:t> (Abs. 1)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Zuweisung der Erträge aus dem </a:t>
            </a:r>
            <a:r>
              <a:rPr lang="de-CH" err="1" smtClean="0">
                <a:latin typeface="Calibri" pitchFamily="34" charset="0"/>
              </a:rPr>
              <a:t>Eigengut</a:t>
            </a:r>
            <a:r>
              <a:rPr lang="de-CH" smtClean="0">
                <a:latin typeface="Calibri" pitchFamily="34" charset="0"/>
              </a:rPr>
              <a:t> in das </a:t>
            </a:r>
            <a:r>
              <a:rPr lang="de-CH" err="1" smtClean="0">
                <a:latin typeface="Calibri" pitchFamily="34" charset="0"/>
              </a:rPr>
              <a:t>Eigengut</a:t>
            </a:r>
            <a:r>
              <a:rPr lang="de-CH" smtClean="0">
                <a:latin typeface="Calibri" pitchFamily="34" charset="0"/>
              </a:rPr>
              <a:t> (Abs. 2)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Ehevertrag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gültig bei </a:t>
            </a:r>
            <a:r>
              <a:rPr lang="de-CH" err="1" smtClean="0">
                <a:latin typeface="Calibri" pitchFamily="34" charset="0"/>
              </a:rPr>
              <a:t>Güterstandswechsel</a:t>
            </a:r>
            <a:r>
              <a:rPr lang="de-CH" smtClean="0">
                <a:latin typeface="Calibri" pitchFamily="34" charset="0"/>
              </a:rPr>
              <a:t>, Scheidung und Tod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gilt weiter auch nach </a:t>
            </a:r>
            <a:r>
              <a:rPr lang="de-CH" smtClean="0">
                <a:latin typeface="Calibri" pitchFamily="34" charset="0"/>
              </a:rPr>
              <a:t>Pensionierung (ausser bei Veräusserung)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1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17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</a:t>
            </a:r>
            <a:r>
              <a:rPr lang="de-CH" err="1" smtClean="0">
                <a:latin typeface="Calibri" pitchFamily="34" charset="0"/>
              </a:rPr>
              <a:t>Errungenschaftsbeteiligung</a:t>
            </a: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Investitionen in das Vermögen des andern Ehegatten (ZGB 206)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bei Auflösung des Güterstandes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Rückerstattung der Investitionen (Nennwertgarantie)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Mehrwert-Anteil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Ausschluss durch schriftliche Vereinbarung möglich (ausser bei generellem Verzicht)</a:t>
            </a:r>
            <a:endParaRPr lang="de-CH">
              <a:latin typeface="Calibri" pitchFamily="34" charset="0"/>
            </a:endParaRPr>
          </a:p>
          <a:p>
            <a:pPr marL="447675" indent="-26670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Bewertung</a:t>
            </a:r>
          </a:p>
          <a:p>
            <a:pPr marL="904875" lvl="1" indent="-26670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Zeitpunkt der Auflösung des Güterstands massgeblich (ZGB 207 I)</a:t>
            </a:r>
          </a:p>
          <a:p>
            <a:pPr marL="904875" lvl="1" indent="-26670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Verkehrswert </a:t>
            </a: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1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3" y="620688"/>
            <a:ext cx="691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18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</a:t>
            </a:r>
            <a:r>
              <a:rPr lang="de-CH" err="1" smtClean="0">
                <a:latin typeface="Calibri" pitchFamily="34" charset="0"/>
              </a:rPr>
              <a:t>Errungenschaftsbeteiligung</a:t>
            </a: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Investitionen eines Ehegatten in eigene Gütermassen (ZGB 209)</a:t>
            </a: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>
                <a:latin typeface="Calibri" pitchFamily="34" charset="0"/>
              </a:rPr>
              <a:t>bei Auflösung des Güterstandes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keine Nennwertgarantie</a:t>
            </a:r>
            <a:endParaRPr lang="de-CH">
              <a:latin typeface="Calibri" pitchFamily="34" charset="0"/>
            </a:endParaRP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Mehr- oder Minderwert-Anteil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Arial" pitchFamily="34" charset="0"/>
              <a:buChar char="•"/>
            </a:pPr>
            <a:r>
              <a:rPr lang="de-CH">
                <a:latin typeface="Calibri" pitchFamily="34" charset="0"/>
              </a:rPr>
              <a:t>Bewertung</a:t>
            </a:r>
          </a:p>
          <a:p>
            <a:pPr marL="904875" lvl="1" indent="-266700">
              <a:buFont typeface="Courier New" pitchFamily="49" charset="0"/>
              <a:buChar char="o"/>
            </a:pPr>
            <a:r>
              <a:rPr lang="de-CH">
                <a:latin typeface="Calibri" pitchFamily="34" charset="0"/>
              </a:rPr>
              <a:t>Zeitpunkt der Auflösung des Güterstands massgeblich (ZGB 207 I)</a:t>
            </a:r>
          </a:p>
          <a:p>
            <a:pPr marL="904875" lvl="1" indent="-266700">
              <a:buFont typeface="Courier New" pitchFamily="49" charset="0"/>
              <a:buChar char="o"/>
            </a:pPr>
            <a:r>
              <a:rPr lang="de-CH">
                <a:latin typeface="Calibri" pitchFamily="34" charset="0"/>
              </a:rPr>
              <a:t>Verkehrswert </a:t>
            </a: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0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19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</a:t>
            </a:r>
            <a:r>
              <a:rPr lang="de-CH" err="1" smtClean="0">
                <a:latin typeface="Calibri" pitchFamily="34" charset="0"/>
              </a:rPr>
              <a:t>Errungenschaftsbeteiligung</a:t>
            </a: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Vermögensverschiebungen nach ZGB 199 und 206 (Verzicht auf Mehrwert) sind nicht relevant für die Berechnung erbrechtlicher Pflichtteile. </a:t>
            </a:r>
          </a:p>
          <a:p>
            <a:pPr marL="180975">
              <a:lnSpc>
                <a:spcPct val="150000"/>
              </a:lnSpc>
            </a:pPr>
            <a:endParaRPr lang="de-CH" sz="120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1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755576" y="1412776"/>
            <a:ext cx="73937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266700"/>
            <a:r>
              <a:rPr lang="de-CH" u="sng" smtClean="0">
                <a:latin typeface="Calibri" pitchFamily="34" charset="0"/>
              </a:rPr>
              <a:t>Inhaltsübersicht</a:t>
            </a:r>
            <a:endParaRPr lang="de-CH" u="sng">
              <a:latin typeface="Calibri" pitchFamily="34" charset="0"/>
            </a:endParaRPr>
          </a:p>
          <a:p>
            <a:pPr marL="447675" indent="-266700"/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r>
              <a:rPr lang="de-CH">
                <a:latin typeface="Calibri" pitchFamily="34" charset="0"/>
              </a:rPr>
              <a:t>Family Business</a:t>
            </a:r>
          </a:p>
          <a:p>
            <a:pPr marL="447675" indent="-2667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r>
              <a:rPr lang="de-CH">
                <a:latin typeface="Calibri" pitchFamily="34" charset="0"/>
              </a:rPr>
              <a:t>Steuerrecht</a:t>
            </a:r>
          </a:p>
          <a:p>
            <a:pPr marL="447675" indent="-2667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r>
              <a:rPr lang="de-CH">
                <a:latin typeface="Calibri" pitchFamily="34" charset="0"/>
              </a:rPr>
              <a:t>Vertrags- und Gesellschaftsrecht</a:t>
            </a:r>
          </a:p>
          <a:p>
            <a:pPr marL="447675" indent="-2667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r>
              <a:rPr lang="de-CH">
                <a:latin typeface="Calibri" pitchFamily="34" charset="0"/>
              </a:rPr>
              <a:t>Familienrecht</a:t>
            </a:r>
          </a:p>
          <a:p>
            <a:pPr marL="447675" indent="-2667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r>
              <a:rPr lang="de-CH">
                <a:latin typeface="Calibri" pitchFamily="34" charset="0"/>
              </a:rPr>
              <a:t>Erbrecht</a:t>
            </a:r>
          </a:p>
          <a:p>
            <a:pPr marL="447675" indent="-266700">
              <a:buFont typeface="+mj-lt"/>
              <a:buAutoNum type="arabicPeriod"/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r>
              <a:rPr lang="de-CH">
                <a:latin typeface="Calibri" pitchFamily="34" charset="0"/>
              </a:rPr>
              <a:t>Lösungspfade</a:t>
            </a:r>
          </a:p>
          <a:p>
            <a:pPr marL="363538"/>
            <a:endParaRPr lang="de-CH">
              <a:latin typeface="Calibri" pitchFamily="34" charset="0"/>
            </a:endParaRPr>
          </a:p>
          <a:p>
            <a:pPr marL="363538" indent="-182563"/>
            <a:r>
              <a:rPr lang="de-CH" smtClean="0">
                <a:latin typeface="Calibri" pitchFamily="34" charset="0"/>
              </a:rPr>
              <a:t>Literaturauswahl</a:t>
            </a:r>
            <a:endParaRPr lang="de-CH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827583" y="620688"/>
            <a:ext cx="691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0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20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</a:t>
            </a:r>
            <a:r>
              <a:rPr lang="de-CH" err="1" smtClean="0">
                <a:latin typeface="Calibri" pitchFamily="34" charset="0"/>
              </a:rPr>
              <a:t>Errungenschaftsbeteiligung</a:t>
            </a: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Gesetzliche Liquidationslösung: Jeder Ehegatte behält sein (noch vorhandenes) </a:t>
            </a:r>
            <a:r>
              <a:rPr lang="de-CH" err="1" smtClean="0">
                <a:latin typeface="Calibri" pitchFamily="34" charset="0"/>
              </a:rPr>
              <a:t>Eigengut</a:t>
            </a:r>
            <a:r>
              <a:rPr lang="de-CH" smtClean="0">
                <a:latin typeface="Calibri" pitchFamily="34" charset="0"/>
              </a:rPr>
              <a:t> und erhält die Hälfte des </a:t>
            </a:r>
            <a:r>
              <a:rPr lang="de-CH" err="1" smtClean="0">
                <a:latin typeface="Calibri" pitchFamily="34" charset="0"/>
              </a:rPr>
              <a:t>Errungenschafts</a:t>
            </a:r>
            <a:r>
              <a:rPr lang="de-CH" smtClean="0">
                <a:latin typeface="Calibri" pitchFamily="34" charset="0"/>
              </a:rPr>
              <a:t>-Vorschlags des Ehegatten, muss aber seinen hälftigen Vorschlag hingeben. Einen Rückschlag trägt der betreffende Ehegatte allein.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Option: Ganze Vorschlagszuweisung </a:t>
            </a:r>
            <a:r>
              <a:rPr lang="de-CH">
                <a:latin typeface="Calibri" pitchFamily="34" charset="0"/>
              </a:rPr>
              <a:t>nach ZGB 216 an den überlebenden Ehegatten </a:t>
            </a:r>
            <a:r>
              <a:rPr lang="de-CH" smtClean="0">
                <a:latin typeface="Calibri" pitchFamily="34" charset="0"/>
              </a:rPr>
              <a:t>(nur gültig im </a:t>
            </a:r>
            <a:r>
              <a:rPr lang="de-CH">
                <a:latin typeface="Calibri" pitchFamily="34" charset="0"/>
              </a:rPr>
              <a:t>Verhältnis zu den gemeinsamen Nachkommen)</a:t>
            </a:r>
          </a:p>
          <a:p>
            <a:pPr marL="180975">
              <a:lnSpc>
                <a:spcPct val="150000"/>
              </a:lnSpc>
            </a:pPr>
            <a:endParaRPr lang="de-CH" sz="120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3" y="620688"/>
            <a:ext cx="691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21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</a:t>
            </a:r>
            <a:r>
              <a:rPr lang="de-CH" err="1" smtClean="0">
                <a:latin typeface="Calibri" pitchFamily="34" charset="0"/>
              </a:rPr>
              <a:t>Errungenschaftsbeteiligung</a:t>
            </a: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Hinzurechnung (ZGB 208)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unentgeltliche Zuwendungen letzte 5 Jahre (Abs. 1)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Vermögensentäusserungen in Schädigungsabsicht während der Dauer des Güterstands (Abs. 2)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bei Auflösung des Güterstands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Zustimmung des Ehegatten in Form eines Erbvertrags</a:t>
            </a:r>
          </a:p>
          <a:p>
            <a:pPr marL="352425" indent="-171450">
              <a:lnSpc>
                <a:spcPct val="150000"/>
              </a:lnSpc>
              <a:buFont typeface="Arial" pitchFamily="34" charset="0"/>
              <a:buChar char="•"/>
            </a:pPr>
            <a:endParaRPr lang="de-CH" sz="120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63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Gütertrennung (ZGB 247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Einfache </a:t>
            </a:r>
            <a:r>
              <a:rPr lang="de-CH" smtClean="0">
                <a:latin typeface="Calibri" pitchFamily="34" charset="0"/>
              </a:rPr>
              <a:t>Regelung in den Formen eines Ehevertrags.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Frage der Gerechtigkeit bei traditioneller Rollenteilung.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U.U. kompensatorische Berücksichtigung durch den Richter im Scheidungsfall bei Festlegung des nachehelichen Unterhalts.</a:t>
            </a:r>
          </a:p>
          <a:p>
            <a:pPr marL="352425" indent="-171450">
              <a:lnSpc>
                <a:spcPct val="150000"/>
              </a:lnSpc>
              <a:buFont typeface="Arial" pitchFamily="34" charset="0"/>
              <a:buChar char="•"/>
            </a:pPr>
            <a:endParaRPr lang="de-CH" sz="120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84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23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Gütergemeinschaft (ZGB 221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Grosse Flexibilität in der Massengestaltung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err="1" smtClean="0">
                <a:latin typeface="Calibri" pitchFamily="34" charset="0"/>
              </a:rPr>
              <a:t>Errungenschaftsgemeinschaft</a:t>
            </a:r>
            <a:r>
              <a:rPr lang="de-CH" smtClean="0">
                <a:latin typeface="Calibri" pitchFamily="34" charset="0"/>
              </a:rPr>
              <a:t> (ZGB 223)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Ausschlussgemeinschaft (ZGB 224), z.B. für die Zuweisung eines Unternehmens und der Erträge in das </a:t>
            </a:r>
            <a:r>
              <a:rPr lang="de-CH" err="1" smtClean="0">
                <a:latin typeface="Calibri" pitchFamily="34" charset="0"/>
              </a:rPr>
              <a:t>Eigengut</a:t>
            </a:r>
            <a:r>
              <a:rPr lang="de-CH" smtClean="0">
                <a:latin typeface="Calibri" pitchFamily="34" charset="0"/>
              </a:rPr>
              <a:t> eines Ehegatten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Allgemeine Gütergemeinschaft (ZGB 222)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Ehevertrag erforderlich.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1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24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Gütergemeinschaft (ZGB 221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Verwaltung und Verfügung über das Gesamtgut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ordentliche Verwaltung (ZGB 227): Jeder Ehegatte kann verpflichten und verfügen.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ausserordentliche Verwaltung (ZGB 228): nur gemeinsame Verpflichtungs- und Verfügungsgeschäfte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Beruf oder Gewerbe des Gesamtgutes, geführt von einem Ehegatten allein (ZGB 229): Mit Zustimmung des Ehegatten sind ihr/ihm alle Rechtsgeschäfte möglich.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Rechenschaftsablegung bei Auflösung des Güterstands (ZGB 231)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352425" indent="-171450">
              <a:lnSpc>
                <a:spcPct val="150000"/>
              </a:lnSpc>
              <a:buFont typeface="Arial" pitchFamily="34" charset="0"/>
              <a:buChar char="•"/>
            </a:pPr>
            <a:endParaRPr lang="de-CH" sz="120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937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Gütergemeinschaft (ZGB 221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Haftung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Vollschulden (ZGB 233), mit Haftung von </a:t>
            </a:r>
            <a:r>
              <a:rPr lang="de-CH" err="1" smtClean="0">
                <a:latin typeface="Calibri" pitchFamily="34" charset="0"/>
              </a:rPr>
              <a:t>Eigengut</a:t>
            </a:r>
            <a:r>
              <a:rPr lang="de-CH" smtClean="0">
                <a:latin typeface="Calibri" pitchFamily="34" charset="0"/>
              </a:rPr>
              <a:t> und Gesamtgut 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für in Ausübung der Vertretungs- und Verwaltungsbefugnisse eingegangene Schulden (Ziff. 1)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für Schulden, eingegangen in Ausübung eines Gesamtgut-Unternehmens oder wenn die Erträge dem Gesamtgut zufliessen (Ziff. 2)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Schulden, eingegangen für die eheliche Gemeinschaft (Ziff. 3)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gemeinsam mit Dritten vereinbarte Vollschulden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 smtClean="0">
              <a:latin typeface="Calibri" pitchFamily="34" charset="0"/>
            </a:endParaRP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352425" indent="-171450">
              <a:lnSpc>
                <a:spcPct val="150000"/>
              </a:lnSpc>
              <a:buFont typeface="Arial" pitchFamily="34" charset="0"/>
              <a:buChar char="•"/>
            </a:pPr>
            <a:endParaRPr lang="de-CH" sz="120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Gütergemeinschaft (ZGB 221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Auflösung des Güterstands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Eigengüter verbleiben dem jeweiligen Eigentümer-Ehegatten.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Aufteilung des Gesamtgutes, Regel:</a:t>
            </a:r>
          </a:p>
          <a:p>
            <a:pPr marL="447675" lvl="1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Bei Tod oder ehevertraglichem </a:t>
            </a:r>
            <a:r>
              <a:rPr lang="de-CH" err="1" smtClean="0">
                <a:latin typeface="Calibri" pitchFamily="34" charset="0"/>
              </a:rPr>
              <a:t>Güterstandswechsel</a:t>
            </a:r>
            <a:r>
              <a:rPr lang="de-CH" smtClean="0">
                <a:latin typeface="Calibri" pitchFamily="34" charset="0"/>
              </a:rPr>
              <a:t> erhält jeder Ehegatte bzw. seine Erben die Hälfte.</a:t>
            </a:r>
          </a:p>
          <a:p>
            <a:pPr marL="447675" lvl="1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352425" indent="-171450">
              <a:lnSpc>
                <a:spcPct val="150000"/>
              </a:lnSpc>
              <a:buFont typeface="Arial" pitchFamily="34" charset="0"/>
              <a:buChar char="•"/>
            </a:pPr>
            <a:endParaRPr lang="de-CH" sz="120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2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27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854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Gütergemeinschaft (ZGB 221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Auflösung des Güterstands (Fortsetzung)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Aufteilung des Gesamtgutes, Sonderfälle: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bei Scheidung, Trennung, nicht-vertraglicher Gütertrennung: Jeder nimmt aus dem Gesamtgut sein </a:t>
            </a:r>
            <a:r>
              <a:rPr lang="de-CH" err="1" smtClean="0">
                <a:latin typeface="Calibri" pitchFamily="34" charset="0"/>
              </a:rPr>
              <a:t>Eigengut</a:t>
            </a:r>
            <a:r>
              <a:rPr lang="de-CH" smtClean="0">
                <a:latin typeface="Calibri" pitchFamily="34" charset="0"/>
              </a:rPr>
              <a:t> (gemäss </a:t>
            </a:r>
            <a:r>
              <a:rPr lang="de-CH" err="1" smtClean="0">
                <a:latin typeface="Calibri" pitchFamily="34" charset="0"/>
              </a:rPr>
              <a:t>Errungenschaftsrecht</a:t>
            </a:r>
            <a:r>
              <a:rPr lang="de-CH" smtClean="0">
                <a:latin typeface="Calibri" pitchFamily="34" charset="0"/>
              </a:rPr>
              <a:t>) mit und erhält das restliche Gesamtgut zur Hälfte (ZGB 242).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ehevertragliche Regelung: andere Teilungsart möglich, im Rahmen der Pflichtteile aller (auch der gemeinsamen) Nachkommen, nicht aber der Eltern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352425" indent="-171450">
              <a:lnSpc>
                <a:spcPct val="150000"/>
              </a:lnSpc>
              <a:buFont typeface="Arial" pitchFamily="34" charset="0"/>
              <a:buChar char="•"/>
            </a:pPr>
            <a:endParaRPr lang="de-CH" sz="120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8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28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Gütergemeinschaft (ZGB 221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Auflösung des Güterstands (Fortsetzung)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Pflichtteile: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 smtClean="0">
              <a:latin typeface="Calibri" pitchFamily="34" charset="0"/>
            </a:endParaRP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Eltern: Aufhebung der Pflichtteilsansprüche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endParaRPr lang="de-CH" smtClean="0">
              <a:latin typeface="Calibri" pitchFamily="34" charset="0"/>
            </a:endParaRP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alle Nachkommen zusammen: 3/16 des Gesamtgutes</a:t>
            </a:r>
          </a:p>
        </p:txBody>
      </p:sp>
    </p:spTree>
    <p:extLst>
      <p:ext uri="{BB962C8B-B14F-4D97-AF65-F5344CB8AC3E}">
        <p14:creationId xmlns:p14="http://schemas.microsoft.com/office/powerpoint/2010/main" val="39011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29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 Gütergemeinschaft (ZGB 221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Auflösung des Güterstands (Fortsetzung)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>
                <a:latin typeface="Calibri" pitchFamily="34" charset="0"/>
              </a:rPr>
              <a:t>Zuweisung des Gesamtgutes an den überlebenden Ehegatten </a:t>
            </a: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mit </a:t>
            </a:r>
            <a:r>
              <a:rPr lang="de-CH">
                <a:latin typeface="Calibri" pitchFamily="34" charset="0"/>
              </a:rPr>
              <a:t>sachenrechtlichem Übergang des ganzen Gesamtgutes im Todesfall an diesen (sofort, </a:t>
            </a:r>
            <a:r>
              <a:rPr lang="de-CH" err="1">
                <a:latin typeface="Calibri" pitchFamily="34" charset="0"/>
              </a:rPr>
              <a:t>eo</a:t>
            </a:r>
            <a:r>
              <a:rPr lang="de-CH">
                <a:latin typeface="Calibri" pitchFamily="34" charset="0"/>
              </a:rPr>
              <a:t> ipso) und </a:t>
            </a: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Befugnis </a:t>
            </a:r>
            <a:r>
              <a:rPr lang="de-CH">
                <a:latin typeface="Calibri" pitchFamily="34" charset="0"/>
              </a:rPr>
              <a:t>des überlebenden Ehegatten, die Nachkommen wertmässig abzufinden.</a:t>
            </a:r>
          </a:p>
        </p:txBody>
      </p:sp>
    </p:spTree>
    <p:extLst>
      <p:ext uri="{BB962C8B-B14F-4D97-AF65-F5344CB8AC3E}">
        <p14:creationId xmlns:p14="http://schemas.microsoft.com/office/powerpoint/2010/main" val="35505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3" y="620688"/>
            <a:ext cx="691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266700">
              <a:buFont typeface="+mj-lt"/>
              <a:buAutoNum type="arabicPeriod"/>
            </a:pPr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Family </a:t>
            </a:r>
            <a:r>
              <a:rPr lang="de-CH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Business</a:t>
            </a: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Systemische Einheiten mit den Subsystemen</a:t>
            </a:r>
          </a:p>
          <a:p>
            <a:pPr marL="542925" indent="-180975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Familie</a:t>
            </a:r>
          </a:p>
          <a:p>
            <a:pPr marL="542925" indent="-180975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Unternehmen</a:t>
            </a:r>
          </a:p>
          <a:p>
            <a:pPr marL="447675" indent="-266700">
              <a:lnSpc>
                <a:spcPct val="150000"/>
              </a:lnSpc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Familie:  </a:t>
            </a: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Gruppe von Menschen in einem direkten verwandtschaftlichen Verhältnis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Unternehmen:  </a:t>
            </a: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Juristische Gebilde mit wirtschaftlicher Zweckverfolgung.</a:t>
            </a: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30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Vorsorgeauftrag und -vollmacht (ZGB 360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/>
              <a:t>Für den </a:t>
            </a:r>
            <a:r>
              <a:rPr lang="de-CH"/>
              <a:t>Fall </a:t>
            </a:r>
            <a:r>
              <a:rPr lang="de-CH" smtClean="0"/>
              <a:t>der </a:t>
            </a:r>
            <a:r>
              <a:rPr lang="de-CH"/>
              <a:t>Urteilsunfähigkeit </a:t>
            </a:r>
            <a:r>
              <a:rPr lang="de-CH" smtClean="0"/>
              <a:t>kann damit sichergestellt werden, dass die </a:t>
            </a:r>
            <a:r>
              <a:rPr lang="de-CH"/>
              <a:t>Personen- und Vermögenssorge sowie </a:t>
            </a:r>
            <a:r>
              <a:rPr lang="de-CH" smtClean="0"/>
              <a:t>die </a:t>
            </a:r>
            <a:r>
              <a:rPr lang="de-CH"/>
              <a:t>Vertretung im Rechtsverkehr umfassend </a:t>
            </a:r>
            <a:r>
              <a:rPr lang="de-CH" smtClean="0"/>
              <a:t>gewährleistet sind, </a:t>
            </a:r>
            <a:r>
              <a:rPr lang="de-CH"/>
              <a:t>und zwar soweit möglich ohne </a:t>
            </a:r>
            <a:r>
              <a:rPr lang="de-CH" smtClean="0"/>
              <a:t>behördliche Erwachsenenschutzmassnahmen. </a:t>
            </a:r>
          </a:p>
          <a:p>
            <a:pPr marL="180975">
              <a:lnSpc>
                <a:spcPct val="150000"/>
              </a:lnSpc>
            </a:pPr>
            <a:endParaRPr lang="de-CH"/>
          </a:p>
          <a:p>
            <a:pPr marL="180975">
              <a:lnSpc>
                <a:spcPct val="150000"/>
              </a:lnSpc>
            </a:pPr>
            <a:r>
              <a:rPr lang="de-CH" smtClean="0"/>
              <a:t>Formvorschriften des Testaments anwendbar.</a:t>
            </a:r>
          </a:p>
          <a:p>
            <a:pPr marL="180975">
              <a:lnSpc>
                <a:spcPct val="150000"/>
              </a:lnSpc>
            </a:pPr>
            <a:endParaRPr lang="de-CH" smtClean="0"/>
          </a:p>
          <a:p>
            <a:pPr marL="180975">
              <a:lnSpc>
                <a:spcPct val="150000"/>
              </a:lnSpc>
            </a:pPr>
            <a:r>
              <a:rPr lang="de-CH" smtClean="0"/>
              <a:t>«Privatisierung» des Erwachsenenschutzes. </a:t>
            </a:r>
            <a:r>
              <a:rPr lang="de-CH" smtClean="0">
                <a:latin typeface="Calibri" pitchFamily="34" charset="0"/>
              </a:rPr>
              <a:t>Kompetenz, Zeitgewinn, Vertrauen.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8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31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Familienrecht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Internationale Gestaltungsmöglichkeiten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/>
              <a:t>Gerichts- und Behördenzuständigkeiten im Ausland (IPRG 51)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Anwendbares Ehegüterrecht (IPRG 52 ff.)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Rechtswahl (IPRG 52 f.)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subsidiär anwendbares Recht (IPRG 54)</a:t>
            </a: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rückwirkende Wandelbarkeit des anwendbaren Rechts bei Wechsel des Wohnsitzstaates (IPRG 55)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5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 Erbrecht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Vermögensübertragungen zu Lebzeiten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entgeltliche 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Fall, dass der Kaufpreis stehen gelassen wird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Fall, dass der Käufer ein Darlehen bei Dritten aufnimmt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Fall einer Forderungsabtretung mit Verrechnung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unentgeltliche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>
                <a:latin typeface="Calibri" pitchFamily="34" charset="0"/>
              </a:rPr>
              <a:t>teil-entgeltliche (gemischte Schenkungen)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33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 Erbrecht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Vermögensübertragungen zu Lebzeiten (Fortsetzung)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Bewertungsfragen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Verkehrswert 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Nominalwert bei Geldleistungen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Zeitpunkt des Erbgangs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proportionaler Wertzuwachs bei gemischten Schenkungen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konjunktureller Mehrwert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industrieller Mehrwert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9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34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854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 Erbrecht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Vermögensübertragungen zu Lebzeiten (Fortsetzung)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Ausgleichung (ZGB 626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Nachkommen sind untereinander und gegenüber dem überlebenden Ehegatten ausgleichungspflichtig; der überlebende Ehegatte ist aber nur ausgleichungsberechtigt, nicht -verpflichtet (</a:t>
            </a:r>
            <a:r>
              <a:rPr lang="de-CH" err="1" smtClean="0">
                <a:latin typeface="Calibri" pitchFamily="34" charset="0"/>
              </a:rPr>
              <a:t>h.L</a:t>
            </a:r>
            <a:r>
              <a:rPr lang="de-CH" smtClean="0">
                <a:latin typeface="Calibri" pitchFamily="34" charset="0"/>
              </a:rPr>
              <a:t>.). Es gilt die widerlegbare Annahme , dass der Erblasser die Nachkommen  gleichbehandeln wollte.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Die Ausgleichungspflicht kann vom Erblasser jederzeit mit einfacher Schriftlichkeit erlassen werden.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4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 Erbrecht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Vermögensübertragungen zu Lebzeiten (Fortsetzung)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Herabsetzung (ZGB 522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Zur Pflichtteilsberechnungsmasse sind neben dem beim Erbgang vorhandenen Nachlass lebzeitige Vermögensübertragungen gemäss ZGB 527 hinzuzurechnen.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Sind Pflichtteile verletzt, können sich pflichtteilsgeschützte Erben auch gegen Verfügungen i.S. von ZGB 527 zur Wehr setzen.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55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 Erbrecht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Vermögensübertragungen zu Lebzeiten (Fortsetzung)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Herabsetzung (ZGB 522 ff.)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Die Doktrin der Biens </a:t>
            </a:r>
            <a:r>
              <a:rPr lang="de-CH" err="1" smtClean="0">
                <a:latin typeface="Calibri" pitchFamily="34" charset="0"/>
              </a:rPr>
              <a:t>aisément</a:t>
            </a:r>
            <a:r>
              <a:rPr lang="de-CH" smtClean="0">
                <a:latin typeface="Calibri" pitchFamily="34" charset="0"/>
              </a:rPr>
              <a:t> </a:t>
            </a:r>
            <a:r>
              <a:rPr lang="de-CH" err="1" smtClean="0">
                <a:latin typeface="Calibri" pitchFamily="34" charset="0"/>
              </a:rPr>
              <a:t>négociables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z="1200" err="1" smtClean="0">
                <a:latin typeface="Calibri" pitchFamily="34" charset="0"/>
              </a:rPr>
              <a:t>Z.B.nominal</a:t>
            </a:r>
            <a:r>
              <a:rPr lang="de-CH" sz="1200" smtClean="0">
                <a:latin typeface="Calibri" pitchFamily="34" charset="0"/>
              </a:rPr>
              <a:t> ausreichende Aktienminderheitspakete, die faktisch wertlos sind (</a:t>
            </a:r>
            <a:r>
              <a:rPr lang="de-CH" sz="1200" err="1" smtClean="0">
                <a:latin typeface="Calibri" pitchFamily="34" charset="0"/>
              </a:rPr>
              <a:t>PKG</a:t>
            </a:r>
            <a:r>
              <a:rPr lang="de-CH" sz="1200" smtClean="0">
                <a:latin typeface="Calibri" pitchFamily="34" charset="0"/>
              </a:rPr>
              <a:t> 1988, Nr. 4, S. 27)</a:t>
            </a:r>
            <a:endParaRPr lang="de-CH" sz="120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0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37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 Erbrecht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Vermögensübertragungen zu Lebzeiten (Fortsetzung)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Herabsetzung (ZGB 522 ff.)</a:t>
            </a: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Herabsetzungs-Reihenfolge 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Normale Abfolge:</a:t>
            </a:r>
          </a:p>
          <a:p>
            <a:pPr marL="523875" indent="-342900">
              <a:lnSpc>
                <a:spcPct val="150000"/>
              </a:lnSpc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Verfügungen von Todes wegen</a:t>
            </a:r>
          </a:p>
          <a:p>
            <a:pPr marL="523875" indent="-342900">
              <a:lnSpc>
                <a:spcPct val="150000"/>
              </a:lnSpc>
              <a:buFont typeface="+mj-lt"/>
              <a:buAutoNum type="arabicPeriod"/>
            </a:pPr>
            <a:r>
              <a:rPr lang="de-CH" smtClean="0">
                <a:latin typeface="Calibri" pitchFamily="34" charset="0"/>
              </a:rPr>
              <a:t>lebzeitige Zuwendungen, und unter diesen die jüngeren vor den älteren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Die Reihenfolge der Herabsetzungen kann vom Erblasser modifiziert werden.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8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38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 Erbrecht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Vermögensübertragungen zu Lebzeiten (Fortsetzung)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Herabsetzung (ZGB 522 ff.)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Nutzniessung zu Gunsten des Abtretenden - kapitalisierter Nutzniessungswert zum Zeitpunkt der Abtretung wird vom Wert des Abtretungsobjekts abgezogen.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Erträge aus dem Abtretungsobjekt fallen dem Abtretungsempfänger zu, ohne Anrechnung.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9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39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 Erbrecht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Verfügungen von Todes wegen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Testament (letztwillige Verfügung)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jederzeit abänderbar</a:t>
            </a: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verbindliche Regelungen mit Erben sind damit nicht möglich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11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55577" y="620688"/>
            <a:ext cx="698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 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5"/>
            <a:ext cx="7393769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266700">
              <a:buFont typeface="+mj-lt"/>
              <a:buAutoNum type="arabicPeriod"/>
            </a:pPr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Family </a:t>
            </a:r>
            <a:r>
              <a:rPr lang="de-CH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Business</a:t>
            </a: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Familienunternehmen (substantial family </a:t>
            </a:r>
            <a:r>
              <a:rPr lang="de-CH" err="1" smtClean="0">
                <a:latin typeface="Calibri" pitchFamily="34" charset="0"/>
              </a:rPr>
              <a:t>influence</a:t>
            </a:r>
            <a:r>
              <a:rPr lang="de-CH" smtClean="0">
                <a:latin typeface="Calibri" pitchFamily="34" charset="0"/>
              </a:rPr>
              <a:t> </a:t>
            </a:r>
            <a:r>
              <a:rPr lang="de-CH" err="1" smtClean="0">
                <a:latin typeface="Calibri" pitchFamily="34" charset="0"/>
              </a:rPr>
              <a:t>SFI</a:t>
            </a:r>
            <a:r>
              <a:rPr lang="de-CH" smtClean="0">
                <a:latin typeface="Calibri" pitchFamily="34" charset="0"/>
              </a:rPr>
              <a:t>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relativer Kapitalanteil</a:t>
            </a:r>
          </a:p>
          <a:p>
            <a:pPr marL="180975">
              <a:lnSpc>
                <a:spcPct val="150000"/>
              </a:lnSpc>
            </a:pPr>
            <a:r>
              <a:rPr lang="de-CH" sz="1200">
                <a:latin typeface="Calibri" pitchFamily="34" charset="0"/>
              </a:rPr>
              <a:t>	</a:t>
            </a:r>
            <a:r>
              <a:rPr lang="de-CH" sz="1200" smtClean="0">
                <a:latin typeface="Calibri" pitchFamily="34" charset="0"/>
              </a:rPr>
              <a:t>66 % der Unternehmen: 100 %</a:t>
            </a:r>
          </a:p>
          <a:p>
            <a:pPr marL="180975">
              <a:lnSpc>
                <a:spcPct val="150000"/>
              </a:lnSpc>
            </a:pPr>
            <a:r>
              <a:rPr lang="de-CH" sz="1200">
                <a:latin typeface="Calibri" pitchFamily="34" charset="0"/>
              </a:rPr>
              <a:t>	</a:t>
            </a:r>
            <a:r>
              <a:rPr lang="de-CH" sz="1200" smtClean="0">
                <a:latin typeface="Calibri" pitchFamily="34" charset="0"/>
              </a:rPr>
              <a:t>23 % der Unternehmen: 50 - 99 %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relativer Stimmanteil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relativer Anteil an Managementmitgliedern</a:t>
            </a:r>
          </a:p>
          <a:p>
            <a:pPr marL="180975" lvl="0">
              <a:lnSpc>
                <a:spcPct val="150000"/>
              </a:lnSpc>
            </a:pPr>
            <a:r>
              <a:rPr lang="de-CH" sz="1200" smtClean="0">
                <a:solidFill>
                  <a:prstClr val="black"/>
                </a:solidFill>
                <a:latin typeface="Calibri" pitchFamily="34" charset="0"/>
              </a:rPr>
              <a:t>	63 </a:t>
            </a:r>
            <a:r>
              <a:rPr lang="de-CH" sz="1200">
                <a:solidFill>
                  <a:prstClr val="black"/>
                </a:solidFill>
                <a:latin typeface="Calibri" pitchFamily="34" charset="0"/>
              </a:rPr>
              <a:t>% der Unternehmen: </a:t>
            </a:r>
            <a:r>
              <a:rPr lang="de-CH" sz="1200" smtClean="0">
                <a:solidFill>
                  <a:prstClr val="black"/>
                </a:solidFill>
                <a:latin typeface="Calibri" pitchFamily="34" charset="0"/>
              </a:rPr>
              <a:t>vollständig</a:t>
            </a:r>
            <a:endParaRPr lang="de-CH" sz="1200">
              <a:solidFill>
                <a:prstClr val="black"/>
              </a:solidFill>
              <a:latin typeface="Calibri" pitchFamily="34" charset="0"/>
            </a:endParaRPr>
          </a:p>
          <a:p>
            <a:pPr marL="180975" lvl="0">
              <a:lnSpc>
                <a:spcPct val="150000"/>
              </a:lnSpc>
            </a:pPr>
            <a:r>
              <a:rPr lang="de-CH" sz="1200">
                <a:solidFill>
                  <a:prstClr val="black"/>
                </a:solidFill>
                <a:latin typeface="Calibri" pitchFamily="34" charset="0"/>
              </a:rPr>
              <a:t>	</a:t>
            </a:r>
            <a:r>
              <a:rPr lang="de-CH" sz="1200" smtClean="0">
                <a:solidFill>
                  <a:prstClr val="black"/>
                </a:solidFill>
                <a:latin typeface="Calibri" pitchFamily="34" charset="0"/>
              </a:rPr>
              <a:t>  7 </a:t>
            </a:r>
            <a:r>
              <a:rPr lang="de-CH" sz="1200">
                <a:solidFill>
                  <a:prstClr val="black"/>
                </a:solidFill>
                <a:latin typeface="Calibri" pitchFamily="34" charset="0"/>
              </a:rPr>
              <a:t>% der Unternehmen: </a:t>
            </a:r>
            <a:r>
              <a:rPr lang="de-CH" sz="1200" smtClean="0">
                <a:solidFill>
                  <a:prstClr val="black"/>
                </a:solidFill>
                <a:latin typeface="Calibri" pitchFamily="34" charset="0"/>
              </a:rPr>
              <a:t>mehrheitlich</a:t>
            </a:r>
            <a:endParaRPr lang="de-CH" sz="1200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relativer Anteil an </a:t>
            </a:r>
            <a:r>
              <a:rPr lang="de-CH" err="1" smtClean="0">
                <a:latin typeface="Calibri" pitchFamily="34" charset="0"/>
              </a:rPr>
              <a:t>VR</a:t>
            </a:r>
            <a:r>
              <a:rPr lang="de-CH" smtClean="0">
                <a:latin typeface="Calibri" pitchFamily="34" charset="0"/>
              </a:rPr>
              <a:t>-Mitgliedern</a:t>
            </a:r>
            <a:endParaRPr lang="de-CH">
              <a:latin typeface="Calibri" pitchFamily="34" charset="0"/>
            </a:endParaRPr>
          </a:p>
          <a:p>
            <a:pPr marL="180975" lvl="0">
              <a:lnSpc>
                <a:spcPct val="150000"/>
              </a:lnSpc>
            </a:pPr>
            <a:r>
              <a:rPr lang="de-CH" sz="1200">
                <a:solidFill>
                  <a:prstClr val="black"/>
                </a:solidFill>
                <a:latin typeface="Calibri" pitchFamily="34" charset="0"/>
              </a:rPr>
              <a:t>	</a:t>
            </a:r>
            <a:r>
              <a:rPr lang="de-CH" sz="1200" smtClean="0">
                <a:solidFill>
                  <a:prstClr val="black"/>
                </a:solidFill>
                <a:latin typeface="Calibri" pitchFamily="34" charset="0"/>
              </a:rPr>
              <a:t>36 </a:t>
            </a:r>
            <a:r>
              <a:rPr lang="de-CH" sz="1200">
                <a:solidFill>
                  <a:prstClr val="black"/>
                </a:solidFill>
                <a:latin typeface="Calibri" pitchFamily="34" charset="0"/>
              </a:rPr>
              <a:t>% der Unternehmen: </a:t>
            </a:r>
            <a:r>
              <a:rPr lang="de-CH" sz="1200" smtClean="0">
                <a:solidFill>
                  <a:prstClr val="black"/>
                </a:solidFill>
                <a:latin typeface="Calibri" pitchFamily="34" charset="0"/>
              </a:rPr>
              <a:t>nur Familienmitglieder</a:t>
            </a:r>
            <a:endParaRPr lang="de-CH" sz="1200">
              <a:solidFill>
                <a:prstClr val="black"/>
              </a:solidFill>
              <a:latin typeface="Calibri" pitchFamily="34" charset="0"/>
            </a:endParaRPr>
          </a:p>
          <a:p>
            <a:pPr marL="180975" lvl="0">
              <a:lnSpc>
                <a:spcPct val="150000"/>
              </a:lnSpc>
            </a:pPr>
            <a:r>
              <a:rPr lang="de-CH" sz="1200">
                <a:solidFill>
                  <a:prstClr val="black"/>
                </a:solidFill>
                <a:latin typeface="Calibri" pitchFamily="34" charset="0"/>
              </a:rPr>
              <a:t>	 </a:t>
            </a:r>
            <a:r>
              <a:rPr lang="de-CH" sz="1200" smtClean="0">
                <a:solidFill>
                  <a:prstClr val="black"/>
                </a:solidFill>
                <a:latin typeface="Calibri" pitchFamily="34" charset="0"/>
              </a:rPr>
              <a:t>20 </a:t>
            </a:r>
            <a:r>
              <a:rPr lang="de-CH" sz="1200">
                <a:solidFill>
                  <a:prstClr val="black"/>
                </a:solidFill>
                <a:latin typeface="Calibri" pitchFamily="34" charset="0"/>
              </a:rPr>
              <a:t>% der Unternehmen: </a:t>
            </a:r>
            <a:r>
              <a:rPr lang="de-CH" sz="1200" smtClean="0">
                <a:solidFill>
                  <a:prstClr val="black"/>
                </a:solidFill>
                <a:latin typeface="Calibri" pitchFamily="34" charset="0"/>
              </a:rPr>
              <a:t>mehrheitlich Familienmitglieder</a:t>
            </a: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180975"/>
            <a:r>
              <a:rPr lang="de-CH" sz="1200" smtClean="0">
                <a:latin typeface="Calibri" pitchFamily="34" charset="0"/>
              </a:rPr>
              <a:t>(Frank Halter/Ralf Schröder, Unternehmensnachfolge in der Theorie und Praxis, Das St. Galler Nachfolge-Modell, 2012, 3. A., S. 21 ff.)</a:t>
            </a: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40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 Erbrecht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Verfügungen von Todes wegen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Erbvertrag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Konsens der Beteiligten erforderlich.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Beurkundungserfordernis.</a:t>
            </a: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Verbindliche Regelungen möglich.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Abänderbarkeit nur bei Mitwirkung der Vertragsparteien.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41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 Erbrecht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Verfügungen von Todes wegen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Bestimmung eines Unternehmens-Nachfolgers nicht delegierbar (</a:t>
            </a:r>
            <a:r>
              <a:rPr lang="de-CH">
                <a:latin typeface="Calibri" pitchFamily="34" charset="0"/>
              </a:rPr>
              <a:t>höchstpersönliche Natur der erblasserischen </a:t>
            </a:r>
            <a:r>
              <a:rPr lang="de-CH" smtClean="0">
                <a:latin typeface="Calibri" pitchFamily="34" charset="0"/>
              </a:rPr>
              <a:t>Anordnungen)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Teilungsvorschriften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Ausgleichszahlungen von mehr als 10 % einer Erbportion können nicht angeordnet werden.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Nacherbeneinsetzungen</a:t>
            </a:r>
          </a:p>
          <a:p>
            <a:pPr marL="923925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Inventar, Sicherstellung</a:t>
            </a:r>
          </a:p>
          <a:p>
            <a:pPr marL="923925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auf den Überrest, ev. Befreiung von der Pflicht zu anteilmässigem Verbrauch</a:t>
            </a: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Nutzniessung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 Erbrecht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Entzug der Erbenstellung (virtuelle Erben), Abfindung durch Vermächtnis</a:t>
            </a:r>
          </a:p>
          <a:p>
            <a:pPr marL="523875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Pflichtteilserben haben Anspruch auf einen Vermögenszugang dem Werte nach. </a:t>
            </a:r>
            <a:endParaRPr lang="de-CH">
              <a:latin typeface="Calibri" pitchFamily="34" charset="0"/>
            </a:endParaRPr>
          </a:p>
          <a:p>
            <a:pPr marL="523875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Option für die Erblasserin: Ein Erbe erhält ein Vorausvermächtnis aus dem Nachlass, das ihn dem Werte nach vollständig abfindet. Er wird aber als Erbe ausgeschlossen vom Prozess der Erbteilung (virtueller Erbe). Informations- und Sicherungsansprüche stehen ihm aber zu.</a:t>
            </a:r>
          </a:p>
          <a:p>
            <a:pPr marL="523875" indent="-342900">
              <a:lnSpc>
                <a:spcPct val="150000"/>
              </a:lnSpc>
              <a:buFont typeface="Arial" pitchFamily="34" charset="0"/>
              <a:buChar char="•"/>
            </a:pPr>
            <a:endParaRPr lang="de-CH">
              <a:latin typeface="Calibri" pitchFamily="34" charset="0"/>
            </a:endParaRPr>
          </a:p>
          <a:p>
            <a:pPr marL="523875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Zulässigkeit nicht definitiv geklärt.</a:t>
            </a:r>
          </a:p>
          <a:p>
            <a:pPr marL="1095375" lvl="2">
              <a:lnSpc>
                <a:spcPct val="150000"/>
              </a:lnSpc>
            </a:pPr>
            <a:r>
              <a:rPr lang="de-CH" sz="1200" smtClean="0">
                <a:latin typeface="Calibri" pitchFamily="34" charset="0"/>
              </a:rPr>
              <a:t>Berner Kommentar, Vorbemerkung zur Art. 470 ZGB, N 15 f. (P. Weimar)</a:t>
            </a:r>
          </a:p>
          <a:p>
            <a:pPr marL="1095375" lvl="2">
              <a:lnSpc>
                <a:spcPct val="150000"/>
              </a:lnSpc>
            </a:pPr>
            <a:r>
              <a:rPr lang="de-CH" sz="1200" err="1" smtClean="0">
                <a:latin typeface="Calibri" pitchFamily="34" charset="0"/>
              </a:rPr>
              <a:t>BGE</a:t>
            </a:r>
            <a:r>
              <a:rPr lang="de-CH" sz="1200" smtClean="0">
                <a:latin typeface="Calibri" pitchFamily="34" charset="0"/>
              </a:rPr>
              <a:t> 56 II 17, 115 II 211, 125 III 35, 138 III 354, 139 V 1, </a:t>
            </a:r>
            <a:r>
              <a:rPr lang="de-CH" sz="1200" err="1" smtClean="0">
                <a:latin typeface="Calibri" pitchFamily="34" charset="0"/>
              </a:rPr>
              <a:t>5A_610</a:t>
            </a:r>
            <a:r>
              <a:rPr lang="de-CH" sz="1200" smtClean="0">
                <a:latin typeface="Calibri" pitchFamily="34" charset="0"/>
              </a:rPr>
              <a:t>/2013 (fragwürdig), </a:t>
            </a:r>
          </a:p>
          <a:p>
            <a:pPr marL="1095375" lvl="2">
              <a:lnSpc>
                <a:spcPct val="150000"/>
              </a:lnSpc>
            </a:pPr>
            <a:r>
              <a:rPr lang="de-CH" sz="1200" smtClean="0">
                <a:latin typeface="Calibri" pitchFamily="34" charset="0"/>
              </a:rPr>
              <a:t>D. Jakob/D. </a:t>
            </a:r>
            <a:r>
              <a:rPr lang="de-CH" sz="1200" err="1" smtClean="0">
                <a:latin typeface="Calibri" pitchFamily="34" charset="0"/>
              </a:rPr>
              <a:t>Dardel</a:t>
            </a:r>
            <a:r>
              <a:rPr lang="de-CH" sz="1200" smtClean="0">
                <a:latin typeface="Calibri" pitchFamily="34" charset="0"/>
              </a:rPr>
              <a:t>, Der Schutz des virtuellen Erben, in: </a:t>
            </a:r>
            <a:r>
              <a:rPr lang="de-CH" sz="1200" err="1" smtClean="0">
                <a:latin typeface="Calibri" pitchFamily="34" charset="0"/>
              </a:rPr>
              <a:t>AJP</a:t>
            </a:r>
            <a:r>
              <a:rPr lang="de-CH" sz="1200" smtClean="0">
                <a:latin typeface="Calibri" pitchFamily="34" charset="0"/>
              </a:rPr>
              <a:t>, 2014, S. 462 ff.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43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 Erbrecht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Internationale Gestaltungsmöglichkeiten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/>
              <a:t>Gerichts- und Behördenzuständigkeiten im Ausland (IPRG 86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Anwendbares Erbrecht , Rechtswahlmöglichkeit (IPRG 90 ff.)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Europäische Erbrechtsverordnung mit erweiterten Gestaltungsmöglichkeiten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44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6.  Lösungspfade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Zu Lebzeiten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Nachfolgelösung rechtzeitig angehen (familienintern, -extern, Verkauf, </a:t>
            </a:r>
            <a:r>
              <a:rPr lang="de-CH" err="1" smtClean="0">
                <a:latin typeface="Calibri" pitchFamily="34" charset="0"/>
              </a:rPr>
              <a:t>MBO</a:t>
            </a:r>
            <a:r>
              <a:rPr lang="de-CH" smtClean="0">
                <a:latin typeface="Calibri" pitchFamily="34" charset="0"/>
              </a:rPr>
              <a:t>, </a:t>
            </a:r>
            <a:r>
              <a:rPr lang="de-CH" err="1" smtClean="0">
                <a:latin typeface="Calibri" pitchFamily="34" charset="0"/>
              </a:rPr>
              <a:t>MBI</a:t>
            </a:r>
            <a:r>
              <a:rPr lang="de-CH" smtClean="0">
                <a:latin typeface="Calibri" pitchFamily="34" charset="0"/>
              </a:rPr>
              <a:t>, </a:t>
            </a:r>
            <a:r>
              <a:rPr lang="de-CH" err="1" smtClean="0">
                <a:latin typeface="Calibri" pitchFamily="34" charset="0"/>
              </a:rPr>
              <a:t>earn</a:t>
            </a:r>
            <a:r>
              <a:rPr lang="de-CH" smtClean="0">
                <a:latin typeface="Calibri" pitchFamily="34" charset="0"/>
              </a:rPr>
              <a:t>-out, Umstrukturierungen </a:t>
            </a:r>
            <a:r>
              <a:rPr lang="de-CH" err="1" smtClean="0">
                <a:latin typeface="Calibri" pitchFamily="34" charset="0"/>
              </a:rPr>
              <a:t>etc</a:t>
            </a:r>
            <a:r>
              <a:rPr lang="de-CH" smtClean="0">
                <a:latin typeface="Calibri" pitchFamily="34" charset="0"/>
              </a:rPr>
              <a:t>).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Erbverträge mit allen Beteiligten (ev. mit Erbauskauf, Erbverzicht).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Ev. Versicherungslösungen zur Ergänzung und Entlastung des Regelungssystems von Familien- und Erbrecht.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6.  Lösungspfade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Nach dem Tod des Erblassers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Sicherungsmassregeln (kein </a:t>
            </a:r>
            <a:r>
              <a:rPr lang="de-CH" err="1" smtClean="0">
                <a:latin typeface="Calibri" pitchFamily="34" charset="0"/>
              </a:rPr>
              <a:t>numerus</a:t>
            </a:r>
            <a:r>
              <a:rPr lang="de-CH" smtClean="0">
                <a:latin typeface="Calibri" pitchFamily="34" charset="0"/>
              </a:rPr>
              <a:t> clausus): Siegelung, Sicherungsinventar, Erbschaftsverwaltung etc.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Öffentliches Inventar mit Rechnungsruf nach ZPO 580 ff. (Frist nur 1 Monat)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Amtliche/gerichtliche Eröffnung der Verfügungen von Todes wegen (Einlieferungspflicht).</a:t>
            </a:r>
          </a:p>
        </p:txBody>
      </p:sp>
    </p:spTree>
    <p:extLst>
      <p:ext uri="{BB962C8B-B14F-4D97-AF65-F5344CB8AC3E}">
        <p14:creationId xmlns:p14="http://schemas.microsoft.com/office/powerpoint/2010/main" val="8995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6.  Lösungspfade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Nach dem Tod des Erblassers (Fortsetzung)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>
                <a:latin typeface="Calibri" pitchFamily="34" charset="0"/>
              </a:rPr>
              <a:t>Ausschlagung (ZPO 566 ff.) innert der Frist von 3 Monaten. </a:t>
            </a: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      Verwirkung </a:t>
            </a:r>
            <a:r>
              <a:rPr lang="de-CH">
                <a:latin typeface="Calibri" pitchFamily="34" charset="0"/>
              </a:rPr>
              <a:t>der Ausschlagungsbefugnis bei Einmischung.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>
                <a:latin typeface="Calibri" pitchFamily="34" charset="0"/>
              </a:rPr>
              <a:t>Erbteilung 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>
                <a:latin typeface="Calibri" pitchFamily="34" charset="0"/>
              </a:rPr>
              <a:t>Informieren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>
                <a:latin typeface="Calibri" pitchFamily="34" charset="0"/>
              </a:rPr>
              <a:t>Kommunizieren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>
                <a:latin typeface="Calibri" pitchFamily="34" charset="0"/>
              </a:rPr>
              <a:t>Verhandeln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>
                <a:latin typeface="Calibri" pitchFamily="34" charset="0"/>
              </a:rPr>
              <a:t>Expertisen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>
                <a:latin typeface="Calibri" pitchFamily="34" charset="0"/>
              </a:rPr>
              <a:t>Mediation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53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47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6.  Lösungspfade</a:t>
            </a: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Nach dem Tod des Erblassers (Fortsetzung)</a:t>
            </a:r>
          </a:p>
          <a:p>
            <a:pPr marL="180975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Erbteilung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Realteilungsgebot (ausser im bäuerlichen Erbrecht)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Ausnahmen: bei Wertverlust (ZGB 612) und für Rechts- und </a:t>
            </a:r>
            <a:r>
              <a:rPr lang="de-CH" err="1" smtClean="0">
                <a:latin typeface="Calibri" pitchFamily="34" charset="0"/>
              </a:rPr>
              <a:t>Sachgesamtheiten</a:t>
            </a:r>
            <a:r>
              <a:rPr lang="de-CH" smtClean="0">
                <a:latin typeface="Calibri" pitchFamily="34" charset="0"/>
              </a:rPr>
              <a:t> (ZGB 613)</a:t>
            </a: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Prozessieren 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ev</a:t>
            </a:r>
            <a:r>
              <a:rPr lang="de-CH">
                <a:latin typeface="Calibri" pitchFamily="34" charset="0"/>
              </a:rPr>
              <a:t>. vorsorgliche Beweisaufnahme nach ZPO </a:t>
            </a:r>
            <a:r>
              <a:rPr lang="de-CH" smtClean="0">
                <a:latin typeface="Calibri" pitchFamily="34" charset="0"/>
              </a:rPr>
              <a:t>158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Stufenklage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unbeziffertes Rechtsbegehren</a:t>
            </a: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endParaRPr lang="de-CH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48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de-CH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Literaturhinweise</a:t>
            </a:r>
          </a:p>
          <a:p>
            <a:pPr marL="447675" indent="-266700">
              <a:buFont typeface="+mj-lt"/>
              <a:buAutoNum type="arabicPeriod"/>
            </a:pPr>
            <a:endParaRPr lang="de-CH" sz="1100">
              <a:latin typeface="Calibri" pitchFamily="34" charset="0"/>
            </a:endParaRPr>
          </a:p>
          <a:p>
            <a:pPr marL="180975"/>
            <a:r>
              <a:rPr lang="de-CH" sz="1200">
                <a:latin typeface="Calibri" pitchFamily="34" charset="0"/>
              </a:rPr>
              <a:t>Aebi-Müller R., Die optimale Begünstigung des überlebenden Ehegatten, 2007, 2. A.</a:t>
            </a: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180975"/>
            <a:r>
              <a:rPr lang="de-CH" sz="1200">
                <a:latin typeface="Calibri" pitchFamily="34" charset="0"/>
              </a:rPr>
              <a:t>Berner Kommentar, Vorbemerkung zur Art. 470 ZGB, N 15 f. (P. Weimar)</a:t>
            </a: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180975"/>
            <a:r>
              <a:rPr lang="de-CH" sz="1200" err="1">
                <a:latin typeface="Calibri" pitchFamily="34" charset="0"/>
              </a:rPr>
              <a:t>Credit</a:t>
            </a:r>
            <a:r>
              <a:rPr lang="de-CH" sz="1200">
                <a:latin typeface="Calibri" pitchFamily="34" charset="0"/>
              </a:rPr>
              <a:t> Suisse AG/Center </a:t>
            </a:r>
            <a:r>
              <a:rPr lang="de-CH" sz="1200" err="1">
                <a:latin typeface="Calibri" pitchFamily="34" charset="0"/>
              </a:rPr>
              <a:t>for</a:t>
            </a:r>
            <a:r>
              <a:rPr lang="de-CH" sz="1200">
                <a:latin typeface="Calibri" pitchFamily="34" charset="0"/>
              </a:rPr>
              <a:t> Family Business (</a:t>
            </a:r>
            <a:r>
              <a:rPr lang="de-CH" sz="1200" err="1">
                <a:latin typeface="Calibri" pitchFamily="34" charset="0"/>
              </a:rPr>
              <a:t>CFB</a:t>
            </a:r>
            <a:r>
              <a:rPr lang="de-CH" sz="1200">
                <a:latin typeface="Calibri" pitchFamily="34" charset="0"/>
              </a:rPr>
              <a:t>), Universität St. Gallen, Erfolgsfaktoren für Schweizer </a:t>
            </a:r>
            <a:r>
              <a:rPr lang="de-CH" sz="1200" err="1">
                <a:latin typeface="Calibri" pitchFamily="34" charset="0"/>
              </a:rPr>
              <a:t>KMU</a:t>
            </a:r>
            <a:r>
              <a:rPr lang="de-CH" sz="1200">
                <a:latin typeface="Calibri" pitchFamily="34" charset="0"/>
              </a:rPr>
              <a:t> - Unternehmensnachfolge in der Praxis,  2013</a:t>
            </a: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180975"/>
            <a:r>
              <a:rPr lang="de-CH" sz="1200">
                <a:latin typeface="Calibri" pitchFamily="34" charset="0"/>
              </a:rPr>
              <a:t>Eitel Paul, Zivilrechtliche, insbesondere güter-, erb- und gesellschaftsrechtliche Probleme der Unternehmensnachfolge, in: recht, 2003, S. 1 ff.</a:t>
            </a: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180975"/>
            <a:r>
              <a:rPr lang="de-CH" sz="1200" err="1">
                <a:latin typeface="Calibri" pitchFamily="34" charset="0"/>
              </a:rPr>
              <a:t>Elmiger</a:t>
            </a:r>
            <a:r>
              <a:rPr lang="de-CH" sz="1200">
                <a:latin typeface="Calibri" pitchFamily="34" charset="0"/>
              </a:rPr>
              <a:t> F., Das Unternehmen in der Erbteilung, 2012</a:t>
            </a: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180975"/>
            <a:r>
              <a:rPr lang="de-CH" sz="1200">
                <a:latin typeface="Calibri" pitchFamily="34" charset="0"/>
              </a:rPr>
              <a:t>Frank Halter/Ralf Schröder, Unternehmensnachfolge in der Theorie und Praxis, Das St. Galler Nachfolge-Modell, 2012, 3. A.</a:t>
            </a: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180975"/>
            <a:r>
              <a:rPr lang="de-CH" sz="1200">
                <a:latin typeface="Calibri" pitchFamily="34" charset="0"/>
              </a:rPr>
              <a:t>Jakob D./</a:t>
            </a:r>
            <a:r>
              <a:rPr lang="de-CH" sz="1200" err="1">
                <a:latin typeface="Calibri" pitchFamily="34" charset="0"/>
              </a:rPr>
              <a:t>Dardel</a:t>
            </a:r>
            <a:r>
              <a:rPr lang="de-CH" sz="1200">
                <a:latin typeface="Calibri" pitchFamily="34" charset="0"/>
              </a:rPr>
              <a:t> D., Der Schutz des virtuellen Erben, in: </a:t>
            </a:r>
            <a:r>
              <a:rPr lang="de-CH" sz="1200" err="1">
                <a:latin typeface="Calibri" pitchFamily="34" charset="0"/>
              </a:rPr>
              <a:t>AJP</a:t>
            </a:r>
            <a:r>
              <a:rPr lang="de-CH" sz="1200">
                <a:latin typeface="Calibri" pitchFamily="34" charset="0"/>
              </a:rPr>
              <a:t>, 2014, S. 462 ff.</a:t>
            </a: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180975"/>
            <a:r>
              <a:rPr lang="de-CH" sz="1200" err="1">
                <a:latin typeface="Calibri" pitchFamily="34" charset="0"/>
              </a:rPr>
              <a:t>Rumo-Jungo</a:t>
            </a:r>
            <a:r>
              <a:rPr lang="de-CH" sz="1200">
                <a:latin typeface="Calibri" pitchFamily="34" charset="0"/>
              </a:rPr>
              <a:t> A., Lebzeitige Zuwendungen im Spannungsfeld zwischen Güter- und Erbrecht, in: </a:t>
            </a:r>
            <a:r>
              <a:rPr lang="de-CH" sz="1200" err="1">
                <a:latin typeface="Calibri" pitchFamily="34" charset="0"/>
              </a:rPr>
              <a:t>Successio</a:t>
            </a:r>
            <a:r>
              <a:rPr lang="de-CH" sz="1200">
                <a:latin typeface="Calibri" pitchFamily="34" charset="0"/>
              </a:rPr>
              <a:t> 3/2013, </a:t>
            </a:r>
            <a:br>
              <a:rPr lang="de-CH" sz="1200">
                <a:latin typeface="Calibri" pitchFamily="34" charset="0"/>
              </a:rPr>
            </a:br>
            <a:r>
              <a:rPr lang="de-CH" sz="1200">
                <a:latin typeface="Calibri" pitchFamily="34" charset="0"/>
              </a:rPr>
              <a:t>S. 323</a:t>
            </a: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180975"/>
            <a:r>
              <a:rPr lang="de-CH" sz="1200">
                <a:latin typeface="Calibri" pitchFamily="34" charset="0"/>
              </a:rPr>
              <a:t>Sigg A./ Brunner H./Hofmann R. (Hrsg.), Unternehmensnachfolge, 2013</a:t>
            </a: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180975"/>
            <a:r>
              <a:rPr lang="de-CH" sz="1200" err="1">
                <a:latin typeface="Calibri" pitchFamily="34" charset="0"/>
              </a:rPr>
              <a:t>Simonek</a:t>
            </a:r>
            <a:r>
              <a:rPr lang="de-CH" sz="1200">
                <a:latin typeface="Calibri" pitchFamily="34" charset="0"/>
              </a:rPr>
              <a:t> M./Eitel P./Müller K., Unternehmensrecht II, Nachfolge und Umstrukturierung, 2013, 2. A.</a:t>
            </a: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180975"/>
            <a:r>
              <a:rPr lang="de-CH" sz="1200">
                <a:latin typeface="Calibri" pitchFamily="34" charset="0"/>
              </a:rPr>
              <a:t>von der </a:t>
            </a:r>
            <a:r>
              <a:rPr lang="de-CH" sz="1200" err="1">
                <a:latin typeface="Calibri" pitchFamily="34" charset="0"/>
              </a:rPr>
              <a:t>Crone</a:t>
            </a:r>
            <a:r>
              <a:rPr lang="de-CH" sz="1200">
                <a:latin typeface="Calibri" pitchFamily="34" charset="0"/>
              </a:rPr>
              <a:t> Hans Caspar, Lösung von Pattsituationen bei Zweimanngesellschaften, in </a:t>
            </a:r>
            <a:r>
              <a:rPr lang="de-CH" sz="1200" err="1">
                <a:latin typeface="Calibri" pitchFamily="34" charset="0"/>
              </a:rPr>
              <a:t>SJZ</a:t>
            </a:r>
            <a:r>
              <a:rPr lang="de-CH" sz="1200">
                <a:latin typeface="Calibri" pitchFamily="34" charset="0"/>
              </a:rPr>
              <a:t>, 1993, S. 37 ff.</a:t>
            </a:r>
          </a:p>
          <a:p>
            <a:pPr marL="180975">
              <a:lnSpc>
                <a:spcPct val="150000"/>
              </a:lnSpc>
            </a:pPr>
            <a:endParaRPr lang="de-CH" sz="1200">
              <a:latin typeface="Calibri" pitchFamily="34" charset="0"/>
            </a:endParaRPr>
          </a:p>
          <a:p>
            <a:pPr marL="180975"/>
            <a:endParaRPr lang="de-CH" sz="1000">
              <a:latin typeface="Calibri" pitchFamily="34" charset="0"/>
            </a:endParaRPr>
          </a:p>
          <a:p>
            <a:pPr marL="180975"/>
            <a:endParaRPr lang="de-CH" sz="100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32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49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endParaRPr lang="de-CH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80975"/>
            <a:endParaRPr lang="de-CH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80975"/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80975"/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Danke für Ihr Interesse.</a:t>
            </a:r>
            <a:endParaRPr lang="de-CH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4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5"/>
            <a:ext cx="739376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266700">
              <a:buFont typeface="+mj-lt"/>
              <a:buAutoNum type="arabicPeriod"/>
            </a:pPr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Family </a:t>
            </a:r>
            <a:r>
              <a:rPr lang="de-CH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Business</a:t>
            </a: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Bedeutung </a:t>
            </a: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Anteil Familienunternehmen an der Gesamtheit von Unternehmen:</a:t>
            </a:r>
          </a:p>
          <a:p>
            <a:pPr marL="352425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global: 60 - 90 % </a:t>
            </a:r>
          </a:p>
          <a:p>
            <a:pPr marL="352425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Deutschland: 84 %</a:t>
            </a:r>
          </a:p>
          <a:p>
            <a:pPr marL="352425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Schweiz: 88 % (300’000 Unternehmen, wovon 190’000 AG)</a:t>
            </a: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r>
              <a:rPr lang="de-CH" sz="1200">
                <a:latin typeface="Calibri" pitchFamily="34" charset="0"/>
              </a:rPr>
              <a:t>(Frank Halter/Ralf Schröder, Unternehmensnachfolge in der Theorie und Praxis, Das St. Galler Nachfolge-Modell, 2012, 3. A., S. </a:t>
            </a:r>
            <a:r>
              <a:rPr lang="de-CH" sz="1200" smtClean="0">
                <a:latin typeface="Calibri" pitchFamily="34" charset="0"/>
              </a:rPr>
              <a:t>23 f.)</a:t>
            </a: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2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266700">
              <a:buFont typeface="+mj-lt"/>
              <a:buAutoNum type="arabicPeriod"/>
            </a:pPr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Family </a:t>
            </a:r>
            <a:r>
              <a:rPr lang="de-CH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Business</a:t>
            </a: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jährliche Nachfolgequote (geschätzt)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EU ca. 3 % 	610’000 Unternehmen</a:t>
            </a:r>
          </a:p>
          <a:p>
            <a:pPr marL="1552575" lvl="3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	2.4 Mio. Arbeitsplätze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CH </a:t>
            </a:r>
            <a:r>
              <a:rPr lang="de-CH">
                <a:latin typeface="Calibri" pitchFamily="34" charset="0"/>
              </a:rPr>
              <a:t>ca. </a:t>
            </a:r>
            <a:r>
              <a:rPr lang="de-CH" smtClean="0">
                <a:latin typeface="Calibri" pitchFamily="34" charset="0"/>
              </a:rPr>
              <a:t>5 </a:t>
            </a:r>
            <a:r>
              <a:rPr lang="de-CH">
                <a:latin typeface="Calibri" pitchFamily="34" charset="0"/>
              </a:rPr>
              <a:t>% 	</a:t>
            </a:r>
            <a:r>
              <a:rPr lang="de-CH" smtClean="0">
                <a:latin typeface="Calibri" pitchFamily="34" charset="0"/>
              </a:rPr>
              <a:t>  15’000 Unternehmen </a:t>
            </a:r>
            <a:endParaRPr lang="de-CH">
              <a:latin typeface="Calibri" pitchFamily="34" charset="0"/>
            </a:endParaRPr>
          </a:p>
          <a:p>
            <a:pPr marL="1552575" lvl="3">
              <a:lnSpc>
                <a:spcPct val="150000"/>
              </a:lnSpc>
            </a:pPr>
            <a:r>
              <a:rPr lang="de-CH">
                <a:latin typeface="Calibri" pitchFamily="34" charset="0"/>
              </a:rPr>
              <a:t>	</a:t>
            </a:r>
            <a:r>
              <a:rPr lang="de-CH" smtClean="0">
                <a:latin typeface="Calibri" pitchFamily="34" charset="0"/>
              </a:rPr>
              <a:t>190’000 Arbeitsplätze</a:t>
            </a:r>
            <a:endParaRPr lang="de-CH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180975"/>
            <a:r>
              <a:rPr lang="de-CH" sz="1200" smtClean="0">
                <a:latin typeface="Calibri" pitchFamily="34" charset="0"/>
              </a:rPr>
              <a:t>(Erfolgsfaktoren für Schweizer </a:t>
            </a:r>
            <a:r>
              <a:rPr lang="de-CH" sz="1200" err="1" smtClean="0">
                <a:latin typeface="Calibri" pitchFamily="34" charset="0"/>
              </a:rPr>
              <a:t>KMU</a:t>
            </a:r>
            <a:r>
              <a:rPr lang="de-CH" sz="1200" smtClean="0">
                <a:latin typeface="Calibri" pitchFamily="34" charset="0"/>
              </a:rPr>
              <a:t> - Unternehmensnachfolge in der Praxis, </a:t>
            </a:r>
            <a:r>
              <a:rPr lang="de-CH" sz="1200" err="1" smtClean="0">
                <a:latin typeface="Calibri" pitchFamily="34" charset="0"/>
              </a:rPr>
              <a:t>Credit</a:t>
            </a:r>
            <a:r>
              <a:rPr lang="de-CH" sz="1200" smtClean="0">
                <a:latin typeface="Calibri" pitchFamily="34" charset="0"/>
              </a:rPr>
              <a:t> Suisse AG/Center </a:t>
            </a:r>
            <a:r>
              <a:rPr lang="de-CH" sz="1200" err="1" smtClean="0">
                <a:latin typeface="Calibri" pitchFamily="34" charset="0"/>
              </a:rPr>
              <a:t>for</a:t>
            </a:r>
            <a:r>
              <a:rPr lang="de-CH" sz="1200" smtClean="0">
                <a:latin typeface="Calibri" pitchFamily="34" charset="0"/>
              </a:rPr>
              <a:t> Family Business (</a:t>
            </a:r>
            <a:r>
              <a:rPr lang="de-CH" sz="1200" err="1" smtClean="0">
                <a:latin typeface="Calibri" pitchFamily="34" charset="0"/>
              </a:rPr>
              <a:t>CFB</a:t>
            </a:r>
            <a:r>
              <a:rPr lang="de-CH" sz="1200" smtClean="0">
                <a:latin typeface="Calibri" pitchFamily="34" charset="0"/>
              </a:rPr>
              <a:t>), Universität St. Gallen, 2013; </a:t>
            </a:r>
          </a:p>
          <a:p>
            <a:pPr marL="180975"/>
            <a:r>
              <a:rPr lang="de-CH" sz="1200" smtClean="0">
                <a:latin typeface="Calibri" pitchFamily="34" charset="0"/>
              </a:rPr>
              <a:t>Frank </a:t>
            </a:r>
            <a:r>
              <a:rPr lang="de-CH" sz="1200">
                <a:latin typeface="Calibri" pitchFamily="34" charset="0"/>
              </a:rPr>
              <a:t>Halter/Ralf Schröder, Unternehmensnachfolge in der Theorie und Praxis, Das St. Galler Nachfolge-Modell, 2012, 3. A., S. 61 ff.)</a:t>
            </a: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1552575" lvl="3">
              <a:lnSpc>
                <a:spcPct val="150000"/>
              </a:lnSpc>
            </a:pPr>
            <a:endParaRPr lang="de-CH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4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5" y="620688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266700">
              <a:buFont typeface="+mj-lt"/>
              <a:buAutoNum type="arabicPeriod"/>
            </a:pPr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Family </a:t>
            </a:r>
            <a:r>
              <a:rPr lang="de-CH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Business</a:t>
            </a: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Gescheiterte Unternehmensnachfolgen jährlich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16 % der Nachfolgefälle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ca. 2’400 Unternehmen </a:t>
            </a: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     (konservativere Schätzung: 1’840)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ca. 14’000 Arbeitsplätze </a:t>
            </a: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 smtClean="0">
              <a:latin typeface="Calibri" pitchFamily="34" charset="0"/>
            </a:endParaRPr>
          </a:p>
          <a:p>
            <a:pPr marL="180975"/>
            <a:r>
              <a:rPr lang="de-CH" sz="1200" smtClean="0">
                <a:latin typeface="Calibri" pitchFamily="34" charset="0"/>
              </a:rPr>
              <a:t>(</a:t>
            </a:r>
            <a:r>
              <a:rPr lang="de-CH" sz="1200">
                <a:latin typeface="Calibri" pitchFamily="34" charset="0"/>
              </a:rPr>
              <a:t>Frank Halter/Ralf Schröder, Unternehmensnachfolge in der Theorie und Praxis, Das St. Galler Nachfolge-Modell, 2012, 3. A., S. </a:t>
            </a:r>
            <a:r>
              <a:rPr lang="de-CH" sz="1200" smtClean="0">
                <a:latin typeface="Calibri" pitchFamily="34" charset="0"/>
              </a:rPr>
              <a:t>62)</a:t>
            </a: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7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55576" y="620688"/>
            <a:ext cx="6984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 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8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266700">
              <a:buFont typeface="+mj-lt"/>
              <a:buAutoNum type="arabicPeriod"/>
            </a:pPr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Family </a:t>
            </a:r>
            <a:r>
              <a:rPr lang="de-CH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Business</a:t>
            </a: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Subsysteme Familie und Unternehmen 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Familie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personenorientiert, beziehungsbezogen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nicht auflösbar, emotional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kleiner Personenkreis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Unternehmen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ergebnisorientiert, sachbezogen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kündbare Beziehungen, zeitlich befristet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u.U. grosser Kreis von </a:t>
            </a:r>
            <a:r>
              <a:rPr lang="de-CH" err="1" smtClean="0">
                <a:latin typeface="Calibri" pitchFamily="34" charset="0"/>
              </a:rPr>
              <a:t>Stakeholdern</a:t>
            </a: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4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3" y="620688"/>
            <a:ext cx="691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smtClean="0">
                <a:latin typeface="Calibri" pitchFamily="34" charset="0"/>
              </a:rPr>
              <a:t>Family Business – familien-, erb- und steuerrechtliche Aspekte</a:t>
            </a:r>
            <a:endParaRPr lang="de-CH" sz="140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9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35564" y="1214754"/>
            <a:ext cx="7393769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266700">
              <a:buFont typeface="+mj-lt"/>
              <a:buAutoNum type="arabicPeriod"/>
            </a:pPr>
            <a:r>
              <a:rPr lang="de-C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Family </a:t>
            </a:r>
            <a:r>
              <a:rPr lang="de-CH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Business</a:t>
            </a:r>
          </a:p>
          <a:p>
            <a:pPr marL="447675" indent="-266700">
              <a:buFont typeface="+mj-lt"/>
              <a:buAutoNum type="arabicPeriod"/>
            </a:pPr>
            <a:endParaRPr lang="de-CH" smtClean="0">
              <a:latin typeface="Calibri" pitchFamily="34" charset="0"/>
            </a:endParaRPr>
          </a:p>
          <a:p>
            <a:pPr marL="180975">
              <a:lnSpc>
                <a:spcPct val="150000"/>
              </a:lnSpc>
            </a:pPr>
            <a:r>
              <a:rPr lang="de-CH" smtClean="0">
                <a:latin typeface="Calibri" pitchFamily="34" charset="0"/>
              </a:rPr>
              <a:t>Ziele im Nachfolgeprozess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Familie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Vermögen und Einkommen sichern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Familienharmonie bewahren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divergierende Interessen befriedigen</a:t>
            </a:r>
          </a:p>
          <a:p>
            <a:pPr marL="466725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CH" smtClean="0">
                <a:latin typeface="Calibri" pitchFamily="34" charset="0"/>
              </a:rPr>
              <a:t>Unternehmen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Weiterführung des Geschäftsbetriebs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Vermeiden von Unsicherheit </a:t>
            </a:r>
          </a:p>
          <a:p>
            <a:pPr marL="923925" lvl="1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de-CH" smtClean="0">
                <a:latin typeface="Calibri" pitchFamily="34" charset="0"/>
              </a:rPr>
              <a:t>klare Verhältnisse</a:t>
            </a:r>
          </a:p>
          <a:p>
            <a:pPr marL="180975">
              <a:lnSpc>
                <a:spcPct val="150000"/>
              </a:lnSpc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180975"/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180975"/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 smtClean="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  <a:p>
            <a:pPr marL="447675" indent="-266700">
              <a:buFont typeface="+mj-lt"/>
              <a:buAutoNum type="arabicPeriod"/>
            </a:pPr>
            <a:endParaRPr lang="de-CH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0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2901</Words>
  <Application>Microsoft Office PowerPoint</Application>
  <PresentationFormat>Bildschirmpräsentation (4:3)</PresentationFormat>
  <Paragraphs>941</Paragraphs>
  <Slides>49</Slides>
  <Notes>49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49</vt:i4>
      </vt:variant>
    </vt:vector>
  </HeadingPairs>
  <TitlesOfParts>
    <vt:vector size="50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Business -  familien-, erb- und steuer-rechtliche Aspekte</dc:title>
  <dc:creator>Allemann Hans Martin</dc:creator>
  <cp:lastModifiedBy>Allemann Hans Martin</cp:lastModifiedBy>
  <cp:revision>159</cp:revision>
  <dcterms:created xsi:type="dcterms:W3CDTF">2014-08-31T18:46:48Z</dcterms:created>
  <dcterms:modified xsi:type="dcterms:W3CDTF">2014-10-02T08:05:19Z</dcterms:modified>
</cp:coreProperties>
</file>